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8250" cx="9144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4">
          <p15:clr>
            <a:srgbClr val="A4A3A4"/>
          </p15:clr>
        </p15:guide>
        <p15:guide id="2" pos="340">
          <p15:clr>
            <a:srgbClr val="A4A3A4"/>
          </p15:clr>
        </p15:guide>
        <p15:guide id="3" orient="horz" pos="3169">
          <p15:clr>
            <a:srgbClr val="A4A3A4"/>
          </p15:clr>
        </p15:guide>
        <p15:guide id="4" pos="5420">
          <p15:clr>
            <a:srgbClr val="A4A3A4"/>
          </p15:clr>
        </p15:guide>
        <p15:guide id="5"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4" orient="horz"/>
        <p:guide pos="340"/>
        <p:guide pos="3169" orient="horz"/>
        <p:guide pos="5420"/>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6d2e3cd88_0_1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76d2e3cd88_0_1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76d2e3cd88_0_3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76d2e3cd88_0_3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76d2e3cd88_0_5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76d2e3cd88_0_5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76d2e3cd88_0_6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76d2e3cd88_0_6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76d2e3cd88_0_6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76d2e3cd88_0_6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6d2e3cd88_0_5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76d2e3cd88_0_5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871538" y="1257300"/>
            <a:ext cx="6029325"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6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6d2e3cd88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76d2e3cd88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76d2e3cd88_0_5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76d2e3cd88_0_5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png"/><Relationship Id="rId8"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spTree>
      <p:nvGrpSpPr>
        <p:cNvPr id="12" name="Shape 12"/>
        <p:cNvGrpSpPr/>
        <p:nvPr/>
      </p:nvGrpSpPr>
      <p:grpSpPr>
        <a:xfrm>
          <a:off x="0" y="0"/>
          <a:ext cx="0" cy="0"/>
          <a:chOff x="0" y="0"/>
          <a:chExt cx="0" cy="0"/>
        </a:xfrm>
      </p:grpSpPr>
      <p:sp>
        <p:nvSpPr>
          <p:cNvPr id="13" name="Google Shape;13;p2"/>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442" u="none" cap="none" strike="noStrike">
              <a:latin typeface="Calibri"/>
              <a:ea typeface="Calibri"/>
              <a:cs typeface="Calibri"/>
              <a:sym typeface="Calibri"/>
            </a:endParaRPr>
          </a:p>
        </p:txBody>
      </p:sp>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F21F22"/>
        </a:solidFill>
      </p:bgPr>
    </p:bg>
    <p:spTree>
      <p:nvGrpSpPr>
        <p:cNvPr id="67" name="Shape 67"/>
        <p:cNvGrpSpPr/>
        <p:nvPr/>
      </p:nvGrpSpPr>
      <p:grpSpPr>
        <a:xfrm>
          <a:off x="0" y="0"/>
          <a:ext cx="0" cy="0"/>
          <a:chOff x="0" y="0"/>
          <a:chExt cx="0" cy="0"/>
        </a:xfrm>
      </p:grpSpPr>
      <p:sp>
        <p:nvSpPr>
          <p:cNvPr id="68" name="Google Shape;68;p11"/>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442" u="none" cap="none" strike="noStrike">
              <a:latin typeface="Calibri"/>
              <a:ea typeface="Calibri"/>
              <a:cs typeface="Calibri"/>
              <a:sym typeface="Calibri"/>
            </a:endParaRPr>
          </a:p>
        </p:txBody>
      </p:sp>
      <p:sp>
        <p:nvSpPr>
          <p:cNvPr id="71" name="Google Shape;71;p11"/>
          <p:cNvSpPr/>
          <p:nvPr/>
        </p:nvSpPr>
        <p:spPr>
          <a:xfrm>
            <a:off x="268943" y="624032"/>
            <a:ext cx="8606117" cy="4407225"/>
          </a:xfrm>
          <a:prstGeom prst="roundRect">
            <a:avLst>
              <a:gd fmla="val 649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2"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pos="2766">
          <p15:clr>
            <a:srgbClr val="FBAE40"/>
          </p15:clr>
        </p15:guide>
        <p15:guide id="2" pos="299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showMasterSp="0">
  <p:cSld name="2_Blank">
    <p:bg>
      <p:bgPr>
        <a:solidFill>
          <a:srgbClr val="F21F22"/>
        </a:solidFill>
      </p:bgPr>
    </p:bg>
    <p:spTree>
      <p:nvGrpSpPr>
        <p:cNvPr id="72" name="Shape 72"/>
        <p:cNvGrpSpPr/>
        <p:nvPr/>
      </p:nvGrpSpPr>
      <p:grpSpPr>
        <a:xfrm>
          <a:off x="0" y="0"/>
          <a:ext cx="0" cy="0"/>
          <a:chOff x="0" y="0"/>
          <a:chExt cx="0" cy="0"/>
        </a:xfrm>
      </p:grpSpPr>
    </p:spTree>
  </p:cSld>
  <p:clrMapOvr>
    <a:masterClrMapping/>
  </p:clrMapOvr>
  <p:extLst>
    <p:ext uri="{DCECCB84-F9BA-43D5-87BE-67443E8EF086}">
      <p15:sldGuideLst>
        <p15:guide id="1" pos="2766">
          <p15:clr>
            <a:srgbClr val="FBAE40"/>
          </p15:clr>
        </p15:guide>
        <p15:guide id="2" pos="29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lank" showMasterSp="0">
  <p:cSld name="6_Blank">
    <p:spTree>
      <p:nvGrpSpPr>
        <p:cNvPr id="16" name="Shape 16"/>
        <p:cNvGrpSpPr/>
        <p:nvPr/>
      </p:nvGrpSpPr>
      <p:grpSpPr>
        <a:xfrm>
          <a:off x="0" y="0"/>
          <a:ext cx="0" cy="0"/>
          <a:chOff x="0" y="0"/>
          <a:chExt cx="0" cy="0"/>
        </a:xfrm>
      </p:grpSpPr>
      <p:sp>
        <p:nvSpPr>
          <p:cNvPr id="17" name="Google Shape;17;p3"/>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442" u="none" cap="none" strike="noStrike">
              <a:latin typeface="Calibri"/>
              <a:ea typeface="Calibri"/>
              <a:cs typeface="Calibri"/>
              <a:sym typeface="Calibri"/>
            </a:endParaRPr>
          </a:p>
        </p:txBody>
      </p:sp>
      <p:pic>
        <p:nvPicPr>
          <p:cNvPr descr="A black and grey triangle pattern&#10;&#10;Description automatically generated" id="20" name="Google Shape;20;p3"/>
          <p:cNvPicPr preferRelativeResize="0"/>
          <p:nvPr/>
        </p:nvPicPr>
        <p:blipFill rotWithShape="1">
          <a:blip r:embed="rId2">
            <a:alphaModFix amt="51000"/>
          </a:blip>
          <a:srcRect b="965" l="1446" r="-15475" t="0"/>
          <a:stretch/>
        </p:blipFill>
        <p:spPr>
          <a:xfrm flipH="1">
            <a:off x="-1433690" y="-1"/>
            <a:ext cx="10577689" cy="5164667"/>
          </a:xfrm>
          <a:prstGeom prst="rect">
            <a:avLst/>
          </a:prstGeom>
          <a:noFill/>
          <a:ln>
            <a:noFill/>
          </a:ln>
        </p:spPr>
      </p:pic>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showMasterSp="0">
  <p:cSld name="7_Blank">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9669" l="21440" r="8942" t="0"/>
          <a:stretch/>
        </p:blipFill>
        <p:spPr>
          <a:xfrm>
            <a:off x="141112" y="119062"/>
            <a:ext cx="3403599" cy="2370402"/>
          </a:xfrm>
          <a:prstGeom prst="roundRect">
            <a:avLst>
              <a:gd fmla="val 8899" name="adj"/>
            </a:avLst>
          </a:prstGeom>
          <a:noFill/>
          <a:ln>
            <a:noFill/>
          </a:ln>
        </p:spPr>
      </p:pic>
      <p:pic>
        <p:nvPicPr>
          <p:cNvPr id="23" name="Google Shape;23;p4"/>
          <p:cNvPicPr preferRelativeResize="0"/>
          <p:nvPr/>
        </p:nvPicPr>
        <p:blipFill rotWithShape="1">
          <a:blip r:embed="rId3">
            <a:alphaModFix/>
          </a:blip>
          <a:srcRect b="13464" l="12304" r="26075" t="10501"/>
          <a:stretch/>
        </p:blipFill>
        <p:spPr>
          <a:xfrm>
            <a:off x="141112" y="2619287"/>
            <a:ext cx="3414888" cy="2370402"/>
          </a:xfrm>
          <a:prstGeom prst="roundRect">
            <a:avLst>
              <a:gd fmla="val 8899" name="adj"/>
            </a:avLst>
          </a:prstGeom>
          <a:noFill/>
          <a:ln>
            <a:noFill/>
          </a:ln>
        </p:spPr>
      </p:pic>
      <p:pic>
        <p:nvPicPr>
          <p:cNvPr id="24" name="Google Shape;24;p4"/>
          <p:cNvPicPr preferRelativeResize="0"/>
          <p:nvPr/>
        </p:nvPicPr>
        <p:blipFill rotWithShape="1">
          <a:blip r:embed="rId4">
            <a:alphaModFix/>
          </a:blip>
          <a:srcRect b="2635" l="3334" r="3315" t="2635"/>
          <a:stretch/>
        </p:blipFill>
        <p:spPr>
          <a:xfrm>
            <a:off x="5621867" y="135731"/>
            <a:ext cx="3397955" cy="2370402"/>
          </a:xfrm>
          <a:prstGeom prst="roundRect">
            <a:avLst>
              <a:gd fmla="val 8899" name="adj"/>
            </a:avLst>
          </a:prstGeom>
          <a:noFill/>
          <a:ln>
            <a:noFill/>
          </a:ln>
        </p:spPr>
      </p:pic>
      <p:pic>
        <p:nvPicPr>
          <p:cNvPr id="25" name="Google Shape;25;p4"/>
          <p:cNvPicPr preferRelativeResize="0"/>
          <p:nvPr/>
        </p:nvPicPr>
        <p:blipFill rotWithShape="1">
          <a:blip r:embed="rId5">
            <a:alphaModFix/>
          </a:blip>
          <a:srcRect b="4130" l="0" r="0" t="4130"/>
          <a:stretch/>
        </p:blipFill>
        <p:spPr>
          <a:xfrm>
            <a:off x="3671710" y="135731"/>
            <a:ext cx="1814690" cy="1128625"/>
          </a:xfrm>
          <a:prstGeom prst="roundRect">
            <a:avLst>
              <a:gd fmla="val 8899" name="adj"/>
            </a:avLst>
          </a:prstGeom>
          <a:noFill/>
          <a:ln>
            <a:noFill/>
          </a:ln>
        </p:spPr>
      </p:pic>
      <p:pic>
        <p:nvPicPr>
          <p:cNvPr descr="A person drinking from a glass&#10;&#10;Description automatically generated" id="26" name="Google Shape;26;p4"/>
          <p:cNvPicPr preferRelativeResize="0"/>
          <p:nvPr/>
        </p:nvPicPr>
        <p:blipFill rotWithShape="1">
          <a:blip r:embed="rId6">
            <a:alphaModFix/>
          </a:blip>
          <a:srcRect b="9542" l="1028" r="31355" t="6777"/>
          <a:stretch/>
        </p:blipFill>
        <p:spPr>
          <a:xfrm>
            <a:off x="5615612" y="2619287"/>
            <a:ext cx="3403599" cy="2370402"/>
          </a:xfrm>
          <a:prstGeom prst="roundRect">
            <a:avLst>
              <a:gd fmla="val 8899" name="adj"/>
            </a:avLst>
          </a:prstGeom>
          <a:noFill/>
          <a:ln>
            <a:noFill/>
          </a:ln>
        </p:spPr>
      </p:pic>
      <p:pic>
        <p:nvPicPr>
          <p:cNvPr id="27" name="Google Shape;27;p4"/>
          <p:cNvPicPr preferRelativeResize="0"/>
          <p:nvPr/>
        </p:nvPicPr>
        <p:blipFill rotWithShape="1">
          <a:blip r:embed="rId7">
            <a:alphaModFix/>
          </a:blip>
          <a:srcRect b="0" l="4893" r="4894" t="0"/>
          <a:stretch/>
        </p:blipFill>
        <p:spPr>
          <a:xfrm>
            <a:off x="3671710" y="1377509"/>
            <a:ext cx="1814690" cy="1128625"/>
          </a:xfrm>
          <a:prstGeom prst="roundRect">
            <a:avLst>
              <a:gd fmla="val 8899" name="adj"/>
            </a:avLst>
          </a:prstGeom>
          <a:noFill/>
          <a:ln>
            <a:noFill/>
          </a:ln>
        </p:spPr>
      </p:pic>
      <p:pic>
        <p:nvPicPr>
          <p:cNvPr id="28" name="Google Shape;28;p4"/>
          <p:cNvPicPr preferRelativeResize="0"/>
          <p:nvPr/>
        </p:nvPicPr>
        <p:blipFill rotWithShape="1">
          <a:blip r:embed="rId8">
            <a:alphaModFix/>
          </a:blip>
          <a:srcRect b="0" l="3456" r="3456" t="0"/>
          <a:stretch/>
        </p:blipFill>
        <p:spPr>
          <a:xfrm>
            <a:off x="3671710" y="2619287"/>
            <a:ext cx="1814690" cy="1128625"/>
          </a:xfrm>
          <a:prstGeom prst="roundRect">
            <a:avLst>
              <a:gd fmla="val 8899" name="adj"/>
            </a:avLst>
          </a:prstGeom>
          <a:noFill/>
          <a:ln>
            <a:noFill/>
          </a:ln>
        </p:spPr>
      </p:pic>
      <p:pic>
        <p:nvPicPr>
          <p:cNvPr id="29" name="Google Shape;29;p4"/>
          <p:cNvPicPr preferRelativeResize="0"/>
          <p:nvPr/>
        </p:nvPicPr>
        <p:blipFill rotWithShape="1">
          <a:blip r:embed="rId9">
            <a:alphaModFix/>
          </a:blip>
          <a:srcRect b="0" l="4917" r="4917" t="0"/>
          <a:stretch/>
        </p:blipFill>
        <p:spPr>
          <a:xfrm>
            <a:off x="3671710" y="3861064"/>
            <a:ext cx="1814690" cy="1128625"/>
          </a:xfrm>
          <a:prstGeom prst="roundRect">
            <a:avLst>
              <a:gd fmla="val 8899" name="adj"/>
            </a:avLst>
          </a:prstGeom>
          <a:noFill/>
          <a:ln>
            <a:noFill/>
          </a:ln>
        </p:spPr>
      </p:pic>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Blank" showMasterSp="0">
  <p:cSld name="8_Blank">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9669" l="21440" r="8942" t="0"/>
          <a:stretch/>
        </p:blipFill>
        <p:spPr>
          <a:xfrm>
            <a:off x="141111" y="119062"/>
            <a:ext cx="3401568" cy="2368988"/>
          </a:xfrm>
          <a:prstGeom prst="roundRect">
            <a:avLst>
              <a:gd fmla="val 8899" name="adj"/>
            </a:avLst>
          </a:prstGeom>
          <a:noFill/>
          <a:ln>
            <a:noFill/>
          </a:ln>
        </p:spPr>
      </p:pic>
      <p:pic>
        <p:nvPicPr>
          <p:cNvPr id="32" name="Google Shape;32;p5"/>
          <p:cNvPicPr preferRelativeResize="0"/>
          <p:nvPr/>
        </p:nvPicPr>
        <p:blipFill rotWithShape="1">
          <a:blip r:embed="rId3">
            <a:alphaModFix/>
          </a:blip>
          <a:srcRect b="13464" l="12304" r="26075" t="10501"/>
          <a:stretch/>
        </p:blipFill>
        <p:spPr>
          <a:xfrm>
            <a:off x="141112" y="2619287"/>
            <a:ext cx="3414888" cy="2370402"/>
          </a:xfrm>
          <a:prstGeom prst="roundRect">
            <a:avLst>
              <a:gd fmla="val 8899" name="adj"/>
            </a:avLst>
          </a:prstGeom>
          <a:noFill/>
          <a:ln>
            <a:noFill/>
          </a:ln>
        </p:spPr>
      </p:pic>
      <p:pic>
        <p:nvPicPr>
          <p:cNvPr id="33" name="Google Shape;33;p5"/>
          <p:cNvPicPr preferRelativeResize="0"/>
          <p:nvPr/>
        </p:nvPicPr>
        <p:blipFill rotWithShape="1">
          <a:blip r:embed="rId4">
            <a:alphaModFix/>
          </a:blip>
          <a:srcRect b="2635" l="3334" r="3315" t="2635"/>
          <a:stretch/>
        </p:blipFill>
        <p:spPr>
          <a:xfrm>
            <a:off x="5621867" y="135731"/>
            <a:ext cx="3397955" cy="2370402"/>
          </a:xfrm>
          <a:prstGeom prst="roundRect">
            <a:avLst>
              <a:gd fmla="val 8899" name="adj"/>
            </a:avLst>
          </a:prstGeom>
          <a:noFill/>
          <a:ln>
            <a:noFill/>
          </a:ln>
        </p:spPr>
      </p:pic>
      <p:pic>
        <p:nvPicPr>
          <p:cNvPr id="34" name="Google Shape;34;p5"/>
          <p:cNvPicPr preferRelativeResize="0"/>
          <p:nvPr/>
        </p:nvPicPr>
        <p:blipFill rotWithShape="1">
          <a:blip r:embed="rId5">
            <a:alphaModFix/>
          </a:blip>
          <a:srcRect b="4130" l="0" r="0" t="4130"/>
          <a:stretch/>
        </p:blipFill>
        <p:spPr>
          <a:xfrm>
            <a:off x="3671710" y="135731"/>
            <a:ext cx="1814690" cy="1128625"/>
          </a:xfrm>
          <a:prstGeom prst="roundRect">
            <a:avLst>
              <a:gd fmla="val 8899" name="adj"/>
            </a:avLst>
          </a:prstGeom>
          <a:noFill/>
          <a:ln>
            <a:noFill/>
          </a:ln>
        </p:spPr>
      </p:pic>
      <p:pic>
        <p:nvPicPr>
          <p:cNvPr descr="A person drinking from a glass&#10;&#10;Description automatically generated" id="35" name="Google Shape;35;p5"/>
          <p:cNvPicPr preferRelativeResize="0"/>
          <p:nvPr/>
        </p:nvPicPr>
        <p:blipFill rotWithShape="1">
          <a:blip r:embed="rId6">
            <a:alphaModFix/>
          </a:blip>
          <a:srcRect b="9542" l="1028" r="31355" t="6777"/>
          <a:stretch/>
        </p:blipFill>
        <p:spPr>
          <a:xfrm>
            <a:off x="5615612" y="2619287"/>
            <a:ext cx="3403599" cy="2370402"/>
          </a:xfrm>
          <a:prstGeom prst="roundRect">
            <a:avLst>
              <a:gd fmla="val 8899" name="adj"/>
            </a:avLst>
          </a:prstGeom>
          <a:noFill/>
          <a:ln>
            <a:noFill/>
          </a:ln>
        </p:spPr>
      </p:pic>
      <p:pic>
        <p:nvPicPr>
          <p:cNvPr id="36" name="Google Shape;36;p5"/>
          <p:cNvPicPr preferRelativeResize="0"/>
          <p:nvPr/>
        </p:nvPicPr>
        <p:blipFill rotWithShape="1">
          <a:blip r:embed="rId7">
            <a:alphaModFix/>
          </a:blip>
          <a:srcRect b="0" l="4893" r="4894" t="0"/>
          <a:stretch/>
        </p:blipFill>
        <p:spPr>
          <a:xfrm>
            <a:off x="3671710" y="1377509"/>
            <a:ext cx="1814690" cy="1128625"/>
          </a:xfrm>
          <a:prstGeom prst="roundRect">
            <a:avLst>
              <a:gd fmla="val 8899" name="adj"/>
            </a:avLst>
          </a:prstGeom>
          <a:noFill/>
          <a:ln>
            <a:noFill/>
          </a:ln>
        </p:spPr>
      </p:pic>
      <p:pic>
        <p:nvPicPr>
          <p:cNvPr id="37" name="Google Shape;37;p5"/>
          <p:cNvPicPr preferRelativeResize="0"/>
          <p:nvPr/>
        </p:nvPicPr>
        <p:blipFill rotWithShape="1">
          <a:blip r:embed="rId8">
            <a:alphaModFix/>
          </a:blip>
          <a:srcRect b="0" l="3456" r="3456" t="0"/>
          <a:stretch/>
        </p:blipFill>
        <p:spPr>
          <a:xfrm>
            <a:off x="3671710" y="2619287"/>
            <a:ext cx="1814690" cy="1128625"/>
          </a:xfrm>
          <a:prstGeom prst="roundRect">
            <a:avLst>
              <a:gd fmla="val 8899" name="adj"/>
            </a:avLst>
          </a:prstGeom>
          <a:noFill/>
          <a:ln>
            <a:noFill/>
          </a:ln>
        </p:spPr>
      </p:pic>
      <p:pic>
        <p:nvPicPr>
          <p:cNvPr id="38" name="Google Shape;38;p5"/>
          <p:cNvPicPr preferRelativeResize="0"/>
          <p:nvPr/>
        </p:nvPicPr>
        <p:blipFill rotWithShape="1">
          <a:blip r:embed="rId9">
            <a:alphaModFix/>
          </a:blip>
          <a:srcRect b="0" l="4917" r="4917" t="0"/>
          <a:stretch/>
        </p:blipFill>
        <p:spPr>
          <a:xfrm>
            <a:off x="3671710" y="3864640"/>
            <a:ext cx="1810512" cy="1126027"/>
          </a:xfrm>
          <a:prstGeom prst="roundRect">
            <a:avLst>
              <a:gd fmla="val 8899" name="adj"/>
            </a:avLst>
          </a:prstGeom>
          <a:noFill/>
          <a:ln>
            <a:noFill/>
          </a:ln>
        </p:spPr>
      </p:pic>
      <p:sp>
        <p:nvSpPr>
          <p:cNvPr id="39" name="Google Shape;39;p5"/>
          <p:cNvSpPr/>
          <p:nvPr/>
        </p:nvSpPr>
        <p:spPr>
          <a:xfrm>
            <a:off x="141111" y="124176"/>
            <a:ext cx="3401568" cy="2368296"/>
          </a:xfrm>
          <a:prstGeom prst="roundRect">
            <a:avLst>
              <a:gd fmla="val 9242" name="adj"/>
            </a:avLst>
          </a:prstGeom>
          <a:solidFill>
            <a:srgbClr val="F21F22">
              <a:alpha val="5254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40" name="Google Shape;40;p5"/>
          <p:cNvSpPr/>
          <p:nvPr/>
        </p:nvSpPr>
        <p:spPr>
          <a:xfrm>
            <a:off x="152400" y="2621393"/>
            <a:ext cx="3401568" cy="2368296"/>
          </a:xfrm>
          <a:prstGeom prst="roundRect">
            <a:avLst>
              <a:gd fmla="val 9242" name="adj"/>
            </a:avLst>
          </a:prstGeom>
          <a:solidFill>
            <a:srgbClr val="F15822">
              <a:alpha val="5254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rgbClr val="F15822"/>
              </a:solidFill>
              <a:latin typeface="Calibri"/>
              <a:ea typeface="Calibri"/>
              <a:cs typeface="Calibri"/>
              <a:sym typeface="Calibri"/>
            </a:endParaRPr>
          </a:p>
        </p:txBody>
      </p:sp>
      <p:sp>
        <p:nvSpPr>
          <p:cNvPr id="41" name="Google Shape;41;p5"/>
          <p:cNvSpPr/>
          <p:nvPr/>
        </p:nvSpPr>
        <p:spPr>
          <a:xfrm>
            <a:off x="5617643" y="2621393"/>
            <a:ext cx="3401568" cy="2368296"/>
          </a:xfrm>
          <a:prstGeom prst="roundRect">
            <a:avLst>
              <a:gd fmla="val 9242" name="adj"/>
            </a:avLst>
          </a:prstGeom>
          <a:solidFill>
            <a:srgbClr val="63C9CE">
              <a:alpha val="5254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rgbClr val="F15822"/>
              </a:solidFill>
              <a:latin typeface="Calibri"/>
              <a:ea typeface="Calibri"/>
              <a:cs typeface="Calibri"/>
              <a:sym typeface="Calibri"/>
            </a:endParaRPr>
          </a:p>
        </p:txBody>
      </p:sp>
      <p:sp>
        <p:nvSpPr>
          <p:cNvPr id="42" name="Google Shape;42;p5"/>
          <p:cNvSpPr/>
          <p:nvPr/>
        </p:nvSpPr>
        <p:spPr>
          <a:xfrm>
            <a:off x="5621867" y="135731"/>
            <a:ext cx="3401568" cy="2368296"/>
          </a:xfrm>
          <a:prstGeom prst="roundRect">
            <a:avLst>
              <a:gd fmla="val 9242" name="adj"/>
            </a:avLst>
          </a:prstGeom>
          <a:solidFill>
            <a:srgbClr val="6DC17A">
              <a:alpha val="5254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rgbClr val="6DC17A"/>
              </a:solidFill>
              <a:latin typeface="Calibri"/>
              <a:ea typeface="Calibri"/>
              <a:cs typeface="Calibri"/>
              <a:sym typeface="Calibri"/>
            </a:endParaRPr>
          </a:p>
        </p:txBody>
      </p:sp>
      <p:sp>
        <p:nvSpPr>
          <p:cNvPr id="43" name="Google Shape;43;p5"/>
          <p:cNvSpPr/>
          <p:nvPr/>
        </p:nvSpPr>
        <p:spPr>
          <a:xfrm>
            <a:off x="3671710" y="3865297"/>
            <a:ext cx="1810512" cy="1124712"/>
          </a:xfrm>
          <a:prstGeom prst="roundRect">
            <a:avLst>
              <a:gd fmla="val 9242" name="adj"/>
            </a:avLst>
          </a:prstGeom>
          <a:solidFill>
            <a:srgbClr val="F21F22">
              <a:alpha val="5254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44" name="Google Shape;44;p5"/>
          <p:cNvSpPr/>
          <p:nvPr/>
        </p:nvSpPr>
        <p:spPr>
          <a:xfrm>
            <a:off x="3671710" y="135731"/>
            <a:ext cx="1810512" cy="1124712"/>
          </a:xfrm>
          <a:prstGeom prst="roundRect">
            <a:avLst>
              <a:gd fmla="val 9242" name="adj"/>
            </a:avLst>
          </a:prstGeom>
          <a:solidFill>
            <a:srgbClr val="63C9CE">
              <a:alpha val="654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45" name="Google Shape;45;p5"/>
          <p:cNvSpPr/>
          <p:nvPr/>
        </p:nvSpPr>
        <p:spPr>
          <a:xfrm>
            <a:off x="3675888" y="1381422"/>
            <a:ext cx="1810512" cy="1124712"/>
          </a:xfrm>
          <a:prstGeom prst="roundRect">
            <a:avLst>
              <a:gd fmla="val 9242" name="adj"/>
            </a:avLst>
          </a:prstGeom>
          <a:solidFill>
            <a:srgbClr val="F89A1C">
              <a:alpha val="654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46" name="Google Shape;46;p5"/>
          <p:cNvSpPr/>
          <p:nvPr/>
        </p:nvSpPr>
        <p:spPr>
          <a:xfrm>
            <a:off x="3675888" y="2619375"/>
            <a:ext cx="1810512" cy="1114425"/>
          </a:xfrm>
          <a:prstGeom prst="roundRect">
            <a:avLst>
              <a:gd fmla="val 6393" name="adj"/>
            </a:avLst>
          </a:prstGeom>
          <a:solidFill>
            <a:srgbClr val="6DC17A">
              <a:alpha val="654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 name="Shape 47"/>
        <p:cNvGrpSpPr/>
        <p:nvPr/>
      </p:nvGrpSpPr>
      <p:grpSpPr>
        <a:xfrm>
          <a:off x="0" y="0"/>
          <a:ext cx="0" cy="0"/>
          <a:chOff x="0" y="0"/>
          <a:chExt cx="0" cy="0"/>
        </a:xfrm>
      </p:grpSpPr>
      <p:sp>
        <p:nvSpPr>
          <p:cNvPr id="48" name="Google Shape;48;p6"/>
          <p:cNvSpPr txBox="1"/>
          <p:nvPr>
            <p:ph type="ctrTitle"/>
          </p:nvPr>
        </p:nvSpPr>
        <p:spPr>
          <a:xfrm>
            <a:off x="685802" y="1595962"/>
            <a:ext cx="777240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
          <p:cNvSpPr txBox="1"/>
          <p:nvPr>
            <p:ph idx="1" type="subTitle"/>
          </p:nvPr>
        </p:nvSpPr>
        <p:spPr>
          <a:xfrm>
            <a:off x="1371603" y="2883028"/>
            <a:ext cx="6400798"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442" u="none" cap="none" strike="noStrike">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3" name="Shape 53"/>
        <p:cNvGrpSpPr/>
        <p:nvPr/>
      </p:nvGrpSpPr>
      <p:grpSpPr>
        <a:xfrm>
          <a:off x="0" y="0"/>
          <a:ext cx="0" cy="0"/>
          <a:chOff x="0" y="0"/>
          <a:chExt cx="0" cy="0"/>
        </a:xfrm>
      </p:grpSpPr>
      <p:sp>
        <p:nvSpPr>
          <p:cNvPr id="54" name="Google Shape;54;p7"/>
          <p:cNvSpPr txBox="1"/>
          <p:nvPr>
            <p:ph type="title"/>
          </p:nvPr>
        </p:nvSpPr>
        <p:spPr>
          <a:xfrm>
            <a:off x="457203" y="205931"/>
            <a:ext cx="8229598"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
          <p:cNvSpPr txBox="1"/>
          <p:nvPr>
            <p:ph idx="1" type="body"/>
          </p:nvPr>
        </p:nvSpPr>
        <p:spPr>
          <a:xfrm>
            <a:off x="457203" y="1184101"/>
            <a:ext cx="8229598"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7"/>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442" u="none" cap="none" strike="noStrike">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showMasterSp="0">
  <p:cSld name="3_Blank">
    <p:spTree>
      <p:nvGrpSpPr>
        <p:cNvPr id="59" name="Shape 59"/>
        <p:cNvGrpSpPr/>
        <p:nvPr/>
      </p:nvGrpSpPr>
      <p:grpSpPr>
        <a:xfrm>
          <a:off x="0" y="0"/>
          <a:ext cx="0" cy="0"/>
          <a:chOff x="0" y="0"/>
          <a:chExt cx="0" cy="0"/>
        </a:xfrm>
      </p:grpSpPr>
      <p:pic>
        <p:nvPicPr>
          <p:cNvPr descr="A colorful background with many triangles&#10;&#10;Description automatically generated with medium confidence" id="60" name="Google Shape;60;p8"/>
          <p:cNvPicPr preferRelativeResize="0"/>
          <p:nvPr/>
        </p:nvPicPr>
        <p:blipFill rotWithShape="1">
          <a:blip r:embed="rId2">
            <a:alphaModFix/>
          </a:blip>
          <a:srcRect b="0" l="17120" r="8340" t="0"/>
          <a:stretch/>
        </p:blipFill>
        <p:spPr>
          <a:xfrm rot="5400000">
            <a:off x="1997869" y="-1997867"/>
            <a:ext cx="5148263" cy="9143998"/>
          </a:xfrm>
          <a:prstGeom prst="rect">
            <a:avLst/>
          </a:prstGeom>
          <a:noFill/>
          <a:ln>
            <a:noFill/>
          </a:ln>
        </p:spPr>
      </p:pic>
      <p:sp>
        <p:nvSpPr>
          <p:cNvPr id="61" name="Google Shape;61;p8"/>
          <p:cNvSpPr/>
          <p:nvPr/>
        </p:nvSpPr>
        <p:spPr>
          <a:xfrm>
            <a:off x="272846" y="1130458"/>
            <a:ext cx="8619564" cy="3938543"/>
          </a:xfrm>
          <a:prstGeom prst="roundRect">
            <a:avLst>
              <a:gd fmla="val 49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2"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lank" showMasterSp="0">
  <p:cSld name="5_Blank">
    <p:spTree>
      <p:nvGrpSpPr>
        <p:cNvPr id="62" name="Shape 62"/>
        <p:cNvGrpSpPr/>
        <p:nvPr/>
      </p:nvGrpSpPr>
      <p:grpSpPr>
        <a:xfrm>
          <a:off x="0" y="0"/>
          <a:ext cx="0" cy="0"/>
          <a:chOff x="0" y="0"/>
          <a:chExt cx="0" cy="0"/>
        </a:xfrm>
      </p:grpSpPr>
      <p:pic>
        <p:nvPicPr>
          <p:cNvPr descr="A colorful background with many triangles&#10;&#10;Description automatically generated with medium confidence" id="63" name="Google Shape;63;p9"/>
          <p:cNvPicPr preferRelativeResize="0"/>
          <p:nvPr/>
        </p:nvPicPr>
        <p:blipFill rotWithShape="1">
          <a:blip r:embed="rId2">
            <a:alphaModFix/>
          </a:blip>
          <a:srcRect b="0" l="17120" r="8340" t="0"/>
          <a:stretch/>
        </p:blipFill>
        <p:spPr>
          <a:xfrm rot="5400000">
            <a:off x="1997869" y="-1997867"/>
            <a:ext cx="5148263" cy="9143998"/>
          </a:xfrm>
          <a:prstGeom prst="rect">
            <a:avLst/>
          </a:prstGeom>
          <a:noFill/>
          <a:ln>
            <a:noFill/>
          </a:ln>
        </p:spPr>
      </p:pic>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showMasterSp="0">
  <p:cSld name="4_Blank">
    <p:spTree>
      <p:nvGrpSpPr>
        <p:cNvPr id="64" name="Shape 64"/>
        <p:cNvGrpSpPr/>
        <p:nvPr/>
      </p:nvGrpSpPr>
      <p:grpSpPr>
        <a:xfrm>
          <a:off x="0" y="0"/>
          <a:ext cx="0" cy="0"/>
          <a:chOff x="0" y="0"/>
          <a:chExt cx="0" cy="0"/>
        </a:xfrm>
      </p:grpSpPr>
      <p:pic>
        <p:nvPicPr>
          <p:cNvPr descr="A colorful background with many triangles&#10;&#10;Description automatically generated with medium confidence" id="65" name="Google Shape;65;p10"/>
          <p:cNvPicPr preferRelativeResize="0"/>
          <p:nvPr/>
        </p:nvPicPr>
        <p:blipFill rotWithShape="1">
          <a:blip r:embed="rId2">
            <a:alphaModFix/>
          </a:blip>
          <a:srcRect b="-109775" l="2802" r="4340" t="1151"/>
          <a:stretch/>
        </p:blipFill>
        <p:spPr>
          <a:xfrm>
            <a:off x="0" y="0"/>
            <a:ext cx="9144000" cy="5148263"/>
          </a:xfrm>
          <a:prstGeom prst="rect">
            <a:avLst/>
          </a:prstGeom>
          <a:noFill/>
          <a:ln>
            <a:noFill/>
          </a:ln>
        </p:spPr>
      </p:pic>
      <p:sp>
        <p:nvSpPr>
          <p:cNvPr id="66" name="Google Shape;66;p10"/>
          <p:cNvSpPr/>
          <p:nvPr/>
        </p:nvSpPr>
        <p:spPr>
          <a:xfrm>
            <a:off x="272846" y="1268194"/>
            <a:ext cx="8619564" cy="3800807"/>
          </a:xfrm>
          <a:prstGeom prst="roundRect">
            <a:avLst>
              <a:gd fmla="val 49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12"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1622">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3" y="205931"/>
            <a:ext cx="8229598" cy="27699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3" y="1184101"/>
            <a:ext cx="8229598" cy="27699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3108963" y="4787884"/>
            <a:ext cx="2926078" cy="22192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442"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457201" y="4787884"/>
            <a:ext cx="2103120" cy="22192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442"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442"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83681" y="4787884"/>
            <a:ext cx="2103120" cy="22192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442" u="none" cap="none" strike="noStrike">
                <a:solidFill>
                  <a:srgbClr val="888888"/>
                </a:solidFill>
                <a:latin typeface="Calibri"/>
                <a:ea typeface="Calibri"/>
                <a:cs typeface="Calibri"/>
                <a:sym typeface="Calibri"/>
              </a:defRPr>
            </a:lvl1pPr>
            <a:lvl2pPr indent="0" lvl="1" marL="0" marR="0" rtl="0" algn="r">
              <a:spcBef>
                <a:spcPts val="0"/>
              </a:spcBef>
              <a:buNone/>
              <a:defRPr b="0" i="0" sz="1442" u="none" cap="none" strike="noStrike">
                <a:solidFill>
                  <a:srgbClr val="888888"/>
                </a:solidFill>
                <a:latin typeface="Calibri"/>
                <a:ea typeface="Calibri"/>
                <a:cs typeface="Calibri"/>
                <a:sym typeface="Calibri"/>
              </a:defRPr>
            </a:lvl2pPr>
            <a:lvl3pPr indent="0" lvl="2" marL="0" marR="0" rtl="0" algn="r">
              <a:spcBef>
                <a:spcPts val="0"/>
              </a:spcBef>
              <a:buNone/>
              <a:defRPr b="0" i="0" sz="1442" u="none" cap="none" strike="noStrike">
                <a:solidFill>
                  <a:srgbClr val="888888"/>
                </a:solidFill>
                <a:latin typeface="Calibri"/>
                <a:ea typeface="Calibri"/>
                <a:cs typeface="Calibri"/>
                <a:sym typeface="Calibri"/>
              </a:defRPr>
            </a:lvl3pPr>
            <a:lvl4pPr indent="0" lvl="3" marL="0" marR="0" rtl="0" algn="r">
              <a:spcBef>
                <a:spcPts val="0"/>
              </a:spcBef>
              <a:buNone/>
              <a:defRPr b="0" i="0" sz="1442" u="none" cap="none" strike="noStrike">
                <a:solidFill>
                  <a:srgbClr val="888888"/>
                </a:solidFill>
                <a:latin typeface="Calibri"/>
                <a:ea typeface="Calibri"/>
                <a:cs typeface="Calibri"/>
                <a:sym typeface="Calibri"/>
              </a:defRPr>
            </a:lvl4pPr>
            <a:lvl5pPr indent="0" lvl="4" marL="0" marR="0" rtl="0" algn="r">
              <a:spcBef>
                <a:spcPts val="0"/>
              </a:spcBef>
              <a:buNone/>
              <a:defRPr b="0" i="0" sz="1442" u="none" cap="none" strike="noStrike">
                <a:solidFill>
                  <a:srgbClr val="888888"/>
                </a:solidFill>
                <a:latin typeface="Calibri"/>
                <a:ea typeface="Calibri"/>
                <a:cs typeface="Calibri"/>
                <a:sym typeface="Calibri"/>
              </a:defRPr>
            </a:lvl5pPr>
            <a:lvl6pPr indent="0" lvl="5" marL="0" marR="0" rtl="0" algn="r">
              <a:spcBef>
                <a:spcPts val="0"/>
              </a:spcBef>
              <a:buNone/>
              <a:defRPr b="0" i="0" sz="1442" u="none" cap="none" strike="noStrike">
                <a:solidFill>
                  <a:srgbClr val="888888"/>
                </a:solidFill>
                <a:latin typeface="Calibri"/>
                <a:ea typeface="Calibri"/>
                <a:cs typeface="Calibri"/>
                <a:sym typeface="Calibri"/>
              </a:defRPr>
            </a:lvl6pPr>
            <a:lvl7pPr indent="0" lvl="6" marL="0" marR="0" rtl="0" algn="r">
              <a:spcBef>
                <a:spcPts val="0"/>
              </a:spcBef>
              <a:buNone/>
              <a:defRPr b="0" i="0" sz="1442" u="none" cap="none" strike="noStrike">
                <a:solidFill>
                  <a:srgbClr val="888888"/>
                </a:solidFill>
                <a:latin typeface="Calibri"/>
                <a:ea typeface="Calibri"/>
                <a:cs typeface="Calibri"/>
                <a:sym typeface="Calibri"/>
              </a:defRPr>
            </a:lvl7pPr>
            <a:lvl8pPr indent="0" lvl="7" marL="0" marR="0" rtl="0" algn="r">
              <a:spcBef>
                <a:spcPts val="0"/>
              </a:spcBef>
              <a:buNone/>
              <a:defRPr b="0" i="0" sz="1442" u="none" cap="none" strike="noStrike">
                <a:solidFill>
                  <a:srgbClr val="888888"/>
                </a:solidFill>
                <a:latin typeface="Calibri"/>
                <a:ea typeface="Calibri"/>
                <a:cs typeface="Calibri"/>
                <a:sym typeface="Calibri"/>
              </a:defRPr>
            </a:lvl8pPr>
            <a:lvl9pPr indent="0" lvl="8" marL="0" marR="0" rtl="0" algn="r">
              <a:spcBef>
                <a:spcPts val="0"/>
              </a:spcBef>
              <a:buNone/>
              <a:defRPr b="0" i="0" sz="1442"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descr="{&quot;HashCode&quot;:427984535,&quot;Placement&quot;:&quot;Footer&quot;}" id="11" name="Google Shape;11;p1"/>
          <p:cNvSpPr txBox="1"/>
          <p:nvPr/>
        </p:nvSpPr>
        <p:spPr>
          <a:xfrm>
            <a:off x="3686758" y="5037812"/>
            <a:ext cx="1770487" cy="86627"/>
          </a:xfrm>
          <a:prstGeom prst="rect">
            <a:avLst/>
          </a:prstGeom>
          <a:noFill/>
          <a:ln>
            <a:noFill/>
          </a:ln>
        </p:spPr>
        <p:txBody>
          <a:bodyPr anchorCtr="1" anchor="ctr" bIns="0" lIns="0" spcFirstLastPara="1" rIns="0" wrap="square" tIns="0">
            <a:spAutoFit/>
          </a:bodyPr>
          <a:lstStyle/>
          <a:p>
            <a:pPr indent="0" lvl="0" marL="0" marR="0" rtl="0" algn="ctr">
              <a:spcBef>
                <a:spcPts val="0"/>
              </a:spcBef>
              <a:spcAft>
                <a:spcPts val="0"/>
              </a:spcAft>
              <a:buNone/>
            </a:pPr>
            <a:r>
              <a:rPr b="0" i="0" lang="en-US" sz="563" u="none" cap="none" strike="noStrike">
                <a:solidFill>
                  <a:srgbClr val="000000"/>
                </a:solidFill>
                <a:latin typeface="Calibri"/>
                <a:ea typeface="Calibri"/>
                <a:cs typeface="Calibri"/>
                <a:sym typeface="Calibri"/>
              </a:rPr>
              <a:t>Classified - Confidential</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3"/>
          <p:cNvPicPr preferRelativeResize="0"/>
          <p:nvPr/>
        </p:nvPicPr>
        <p:blipFill rotWithShape="1">
          <a:blip r:embed="rId3">
            <a:alphaModFix/>
          </a:blip>
          <a:srcRect b="4224" l="14144" r="12469" t="11752"/>
          <a:stretch/>
        </p:blipFill>
        <p:spPr>
          <a:xfrm>
            <a:off x="190394" y="235177"/>
            <a:ext cx="8763212" cy="4677908"/>
          </a:xfrm>
          <a:prstGeom prst="roundRect">
            <a:avLst>
              <a:gd fmla="val 7263" name="adj"/>
            </a:avLst>
          </a:prstGeom>
          <a:noFill/>
          <a:ln>
            <a:noFill/>
          </a:ln>
        </p:spPr>
      </p:pic>
      <p:grpSp>
        <p:nvGrpSpPr>
          <p:cNvPr id="78" name="Google Shape;78;p13"/>
          <p:cNvGrpSpPr/>
          <p:nvPr/>
        </p:nvGrpSpPr>
        <p:grpSpPr>
          <a:xfrm>
            <a:off x="928192" y="1950562"/>
            <a:ext cx="7329688" cy="1105330"/>
            <a:chOff x="928192" y="1861354"/>
            <a:chExt cx="7329688" cy="1105330"/>
          </a:xfrm>
        </p:grpSpPr>
        <p:sp>
          <p:nvSpPr>
            <p:cNvPr id="79" name="Google Shape;79;p13"/>
            <p:cNvSpPr txBox="1"/>
            <p:nvPr/>
          </p:nvSpPr>
          <p:spPr>
            <a:xfrm>
              <a:off x="928192" y="1861354"/>
              <a:ext cx="7329688" cy="769441"/>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5000" u="none" cap="none" strike="noStrike">
                  <a:solidFill>
                    <a:schemeClr val="lt1"/>
                  </a:solidFill>
                  <a:latin typeface="Arial"/>
                  <a:ea typeface="Arial"/>
                  <a:cs typeface="Arial"/>
                  <a:sym typeface="Arial"/>
                </a:rPr>
                <a:t>OUR LEGACY</a:t>
              </a:r>
              <a:endParaRPr/>
            </a:p>
          </p:txBody>
        </p:sp>
        <p:sp>
          <p:nvSpPr>
            <p:cNvPr id="80" name="Google Shape;80;p13"/>
            <p:cNvSpPr txBox="1"/>
            <p:nvPr/>
          </p:nvSpPr>
          <p:spPr>
            <a:xfrm>
              <a:off x="2635195" y="2750022"/>
              <a:ext cx="3915683" cy="21666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408" u="none" cap="none" strike="noStrike">
                  <a:solidFill>
                    <a:schemeClr val="lt1"/>
                  </a:solidFill>
                  <a:latin typeface="Arial"/>
                  <a:ea typeface="Arial"/>
                  <a:cs typeface="Arial"/>
                  <a:sym typeface="Arial"/>
                </a:rPr>
                <a:t>MODULE ONE</a:t>
              </a:r>
              <a:endParaRPr/>
            </a:p>
          </p:txBody>
        </p:sp>
      </p:grpSp>
      <p:sp>
        <p:nvSpPr>
          <p:cNvPr id="81" name="Google Shape;81;p13"/>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pic>
        <p:nvPicPr>
          <p:cNvPr descr="A black and white logo&#10;&#10;Description automatically generated" id="82" name="Google Shape;82;p13"/>
          <p:cNvPicPr preferRelativeResize="0"/>
          <p:nvPr/>
        </p:nvPicPr>
        <p:blipFill rotWithShape="1">
          <a:blip r:embed="rId4">
            <a:alphaModFix/>
          </a:blip>
          <a:srcRect b="0" l="0" r="0" t="0"/>
          <a:stretch/>
        </p:blipFill>
        <p:spPr>
          <a:xfrm>
            <a:off x="3848295" y="538596"/>
            <a:ext cx="1322432" cy="7623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nvSpPr>
        <p:spPr>
          <a:xfrm>
            <a:off x="288165" y="692057"/>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2400" u="none" cap="none" strike="noStrike">
                <a:solidFill>
                  <a:schemeClr val="lt1"/>
                </a:solidFill>
                <a:latin typeface="Arial"/>
                <a:ea typeface="Arial"/>
                <a:cs typeface="Arial"/>
                <a:sym typeface="Arial"/>
              </a:rPr>
              <a:t>OVER 30 </a:t>
            </a:r>
            <a:br>
              <a:rPr b="0" i="0" lang="en-US" sz="2400" u="none" cap="none" strike="noStrike">
                <a:solidFill>
                  <a:schemeClr val="lt1"/>
                </a:solidFill>
                <a:latin typeface="Arial"/>
                <a:ea typeface="Arial"/>
                <a:cs typeface="Arial"/>
                <a:sym typeface="Arial"/>
              </a:rPr>
            </a:br>
            <a:r>
              <a:rPr b="1" i="0" lang="en-US" sz="2400" u="none" cap="none" strike="noStrike">
                <a:solidFill>
                  <a:schemeClr val="lt1"/>
                </a:solidFill>
                <a:latin typeface="Arial"/>
                <a:ea typeface="Arial"/>
                <a:cs typeface="Arial"/>
                <a:sym typeface="Arial"/>
              </a:rPr>
              <a:t>BILLION-DOLLAR</a:t>
            </a:r>
            <a:r>
              <a:rPr b="0" i="0" lang="en-US" sz="2400" u="none" cap="none" strike="noStrike">
                <a:solidFill>
                  <a:schemeClr val="lt1"/>
                </a:solidFill>
                <a:latin typeface="Arial"/>
                <a:ea typeface="Arial"/>
                <a:cs typeface="Arial"/>
                <a:sym typeface="Arial"/>
              </a:rPr>
              <a:t> BRANDS </a:t>
            </a:r>
            <a:endParaRPr/>
          </a:p>
        </p:txBody>
      </p:sp>
      <p:sp>
        <p:nvSpPr>
          <p:cNvPr id="198" name="Google Shape;198;p22"/>
          <p:cNvSpPr txBox="1"/>
          <p:nvPr/>
        </p:nvSpPr>
        <p:spPr>
          <a:xfrm>
            <a:off x="503664"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99" name="Google Shape;199;p22"/>
          <p:cNvSpPr txBox="1"/>
          <p:nvPr/>
        </p:nvSpPr>
        <p:spPr>
          <a:xfrm>
            <a:off x="5754030" y="537174"/>
            <a:ext cx="3122400" cy="190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1,700+</a:t>
            </a: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FOODSERVICE &amp; ON-PREMISE CUSTOMERS ACROSS </a:t>
            </a:r>
            <a:r>
              <a:rPr b="1" i="0" lang="en-US" sz="1800" u="none" cap="none" strike="noStrike">
                <a:solidFill>
                  <a:schemeClr val="lt1"/>
                </a:solidFill>
                <a:latin typeface="Arial"/>
                <a:ea typeface="Arial"/>
                <a:cs typeface="Arial"/>
                <a:sym typeface="Arial"/>
              </a:rPr>
              <a:t>500K OUTLETS </a:t>
            </a:r>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
        <p:nvSpPr>
          <p:cNvPr id="200" name="Google Shape;200;p22"/>
          <p:cNvSpPr txBox="1"/>
          <p:nvPr/>
        </p:nvSpPr>
        <p:spPr>
          <a:xfrm>
            <a:off x="457200" y="4707731"/>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201" name="Google Shape;201;p22"/>
          <p:cNvSpPr txBox="1"/>
          <p:nvPr/>
        </p:nvSpPr>
        <p:spPr>
          <a:xfrm>
            <a:off x="6019800"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(USA)</a:t>
            </a:r>
            <a:endParaRPr/>
          </a:p>
        </p:txBody>
      </p:sp>
      <p:sp>
        <p:nvSpPr>
          <p:cNvPr id="202" name="Google Shape;202;p22"/>
          <p:cNvSpPr txBox="1"/>
          <p:nvPr/>
        </p:nvSpPr>
        <p:spPr>
          <a:xfrm>
            <a:off x="265771" y="3219666"/>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2400" u="none" cap="none" strike="noStrike">
                <a:solidFill>
                  <a:schemeClr val="lt1"/>
                </a:solidFill>
                <a:latin typeface="Arial"/>
                <a:ea typeface="Arial"/>
                <a:cs typeface="Arial"/>
                <a:sym typeface="Arial"/>
              </a:rPr>
              <a:t>2.2 BILLION </a:t>
            </a:r>
            <a:r>
              <a:rPr b="0" i="0" lang="en-US" sz="2400" u="none" cap="none" strike="noStrike">
                <a:solidFill>
                  <a:schemeClr val="lt1"/>
                </a:solidFill>
                <a:latin typeface="Arial"/>
                <a:ea typeface="Arial"/>
                <a:cs typeface="Arial"/>
                <a:sym typeface="Arial"/>
              </a:rPr>
              <a:t>SERVINGS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 DAY </a:t>
            </a:r>
            <a:endParaRPr/>
          </a:p>
        </p:txBody>
      </p:sp>
      <p:sp>
        <p:nvSpPr>
          <p:cNvPr id="203" name="Google Shape;203;p22"/>
          <p:cNvSpPr txBox="1"/>
          <p:nvPr/>
        </p:nvSpPr>
        <p:spPr>
          <a:xfrm>
            <a:off x="5724292" y="3051775"/>
            <a:ext cx="3122400" cy="1323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a:t>
            </a:r>
            <a:br>
              <a:rPr b="1" i="0" lang="en-US" sz="3000" u="none" cap="none" strike="noStrike">
                <a:solidFill>
                  <a:schemeClr val="lt1"/>
                </a:solidFill>
                <a:latin typeface="Arial"/>
                <a:ea typeface="Arial"/>
                <a:cs typeface="Arial"/>
                <a:sym typeface="Arial"/>
              </a:rPr>
            </a:b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IN CUSTOMER VALUE CREATION FOR </a:t>
            </a:r>
            <a:r>
              <a:rPr b="1" i="0" lang="en-US" sz="1800" u="none" cap="none" strike="noStrike">
                <a:solidFill>
                  <a:schemeClr val="lt1"/>
                </a:solidFill>
                <a:latin typeface="Arial"/>
                <a:ea typeface="Arial"/>
                <a:cs typeface="Arial"/>
                <a:sym typeface="Arial"/>
              </a:rPr>
              <a:t>7 CONSECUTIVE YEARS </a:t>
            </a:r>
            <a:endParaRPr b="1" i="0" sz="2000" u="none" cap="none" strike="noStrike">
              <a:solidFill>
                <a:schemeClr val="lt1"/>
              </a:solidFill>
              <a:latin typeface="Arial"/>
              <a:ea typeface="Arial"/>
              <a:cs typeface="Arial"/>
              <a:sym typeface="Arial"/>
            </a:endParaRPr>
          </a:p>
        </p:txBody>
      </p:sp>
      <p:sp>
        <p:nvSpPr>
          <p:cNvPr id="204" name="Google Shape;204;p22"/>
          <p:cNvSpPr txBox="1"/>
          <p:nvPr/>
        </p:nvSpPr>
        <p:spPr>
          <a:xfrm>
            <a:off x="3746811" y="353180"/>
            <a:ext cx="1687500" cy="5541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~200 </a:t>
            </a:r>
            <a:r>
              <a:rPr b="0" i="0" lang="en-US" sz="1200" u="none" cap="none" strike="noStrike">
                <a:solidFill>
                  <a:schemeClr val="lt1"/>
                </a:solidFill>
                <a:latin typeface="Arial"/>
                <a:ea typeface="Arial"/>
                <a:cs typeface="Arial"/>
                <a:sym typeface="Arial"/>
              </a:rPr>
              <a:t>MASTER BRANDS IN OUR PORTFOLIO </a:t>
            </a:r>
            <a:endParaRPr/>
          </a:p>
        </p:txBody>
      </p:sp>
      <p:sp>
        <p:nvSpPr>
          <p:cNvPr id="205" name="Google Shape;205;p22"/>
          <p:cNvSpPr txBox="1"/>
          <p:nvPr/>
        </p:nvSpPr>
        <p:spPr>
          <a:xfrm>
            <a:off x="3731941" y="4787649"/>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(USA)</a:t>
            </a:r>
            <a:endParaRPr/>
          </a:p>
        </p:txBody>
      </p:sp>
      <p:sp>
        <p:nvSpPr>
          <p:cNvPr id="206" name="Google Shape;206;p22"/>
          <p:cNvSpPr txBox="1"/>
          <p:nvPr/>
        </p:nvSpPr>
        <p:spPr>
          <a:xfrm>
            <a:off x="3748669" y="1605833"/>
            <a:ext cx="16263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THE TOP CONSUMER BRAND</a:t>
            </a:r>
            <a:endParaRPr b="0" i="0" sz="1200" u="none" cap="none" strike="noStrike">
              <a:solidFill>
                <a:schemeClr val="lt1"/>
              </a:solidFill>
              <a:latin typeface="Arial"/>
              <a:ea typeface="Arial"/>
              <a:cs typeface="Arial"/>
              <a:sym typeface="Arial"/>
            </a:endParaRPr>
          </a:p>
        </p:txBody>
      </p:sp>
      <p:sp>
        <p:nvSpPr>
          <p:cNvPr id="207" name="Google Shape;207;p22"/>
          <p:cNvSpPr txBox="1"/>
          <p:nvPr/>
        </p:nvSpPr>
        <p:spPr>
          <a:xfrm>
            <a:off x="3796990" y="2261897"/>
            <a:ext cx="1566600" cy="13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900" u="none" cap="none" strike="noStrike">
                <a:solidFill>
                  <a:schemeClr val="lt1"/>
                </a:solidFill>
                <a:latin typeface="Arial"/>
                <a:ea typeface="Arial"/>
                <a:cs typeface="Arial"/>
                <a:sym typeface="Arial"/>
              </a:rPr>
              <a:t>IN THE WORLD</a:t>
            </a:r>
            <a:endParaRPr/>
          </a:p>
        </p:txBody>
      </p:sp>
      <p:sp>
        <p:nvSpPr>
          <p:cNvPr id="208" name="Google Shape;208;p22"/>
          <p:cNvSpPr txBox="1"/>
          <p:nvPr/>
        </p:nvSpPr>
        <p:spPr>
          <a:xfrm>
            <a:off x="3704063" y="3012746"/>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500 </a:t>
            </a:r>
            <a:r>
              <a:rPr b="0" i="0" lang="en-US" sz="1200" u="none" cap="none" strike="noStrike">
                <a:solidFill>
                  <a:schemeClr val="lt1"/>
                </a:solidFill>
                <a:latin typeface="Arial"/>
                <a:ea typeface="Arial"/>
                <a:cs typeface="Arial"/>
                <a:sym typeface="Arial"/>
              </a:rPr>
              <a:t>FSOP TEAM MEMBERS IN US </a:t>
            </a:r>
            <a:endParaRPr/>
          </a:p>
        </p:txBody>
      </p:sp>
      <p:sp>
        <p:nvSpPr>
          <p:cNvPr id="209" name="Google Shape;209;p22"/>
          <p:cNvSpPr txBox="1"/>
          <p:nvPr/>
        </p:nvSpPr>
        <p:spPr>
          <a:xfrm>
            <a:off x="3733800" y="4226370"/>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68 </a:t>
            </a:r>
            <a:r>
              <a:rPr b="0" i="0" lang="en-US" sz="1200" u="none" cap="none" strike="noStrike">
                <a:solidFill>
                  <a:schemeClr val="lt1"/>
                </a:solidFill>
                <a:latin typeface="Arial"/>
                <a:ea typeface="Arial"/>
                <a:cs typeface="Arial"/>
                <a:sym typeface="Arial"/>
              </a:rPr>
              <a:t>BOTTLING PARTNERS </a:t>
            </a:r>
            <a:endParaRPr/>
          </a:p>
        </p:txBody>
      </p:sp>
      <p:sp>
        <p:nvSpPr>
          <p:cNvPr id="210" name="Google Shape;210;p22"/>
          <p:cNvSpPr txBox="1"/>
          <p:nvPr/>
        </p:nvSpPr>
        <p:spPr>
          <a:xfrm>
            <a:off x="3694770" y="1046414"/>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(GLOBALLY)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nvSpPr>
        <p:spPr>
          <a:xfrm>
            <a:off x="288165" y="692057"/>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2400" u="none" cap="none" strike="noStrike">
                <a:solidFill>
                  <a:schemeClr val="lt1"/>
                </a:solidFill>
                <a:latin typeface="Arial"/>
                <a:ea typeface="Arial"/>
                <a:cs typeface="Arial"/>
                <a:sym typeface="Arial"/>
              </a:rPr>
              <a:t>OVER 30 </a:t>
            </a:r>
            <a:br>
              <a:rPr b="0" i="0" lang="en-US" sz="2400" u="none" cap="none" strike="noStrike">
                <a:solidFill>
                  <a:schemeClr val="lt1"/>
                </a:solidFill>
                <a:latin typeface="Arial"/>
                <a:ea typeface="Arial"/>
                <a:cs typeface="Arial"/>
                <a:sym typeface="Arial"/>
              </a:rPr>
            </a:br>
            <a:r>
              <a:rPr b="1" i="0" lang="en-US" sz="2400" u="none" cap="none" strike="noStrike">
                <a:solidFill>
                  <a:schemeClr val="lt1"/>
                </a:solidFill>
                <a:latin typeface="Arial"/>
                <a:ea typeface="Arial"/>
                <a:cs typeface="Arial"/>
                <a:sym typeface="Arial"/>
              </a:rPr>
              <a:t>BILLION-DOLLAR</a:t>
            </a:r>
            <a:r>
              <a:rPr b="0" i="0" lang="en-US" sz="2400" u="none" cap="none" strike="noStrike">
                <a:solidFill>
                  <a:schemeClr val="lt1"/>
                </a:solidFill>
                <a:latin typeface="Arial"/>
                <a:ea typeface="Arial"/>
                <a:cs typeface="Arial"/>
                <a:sym typeface="Arial"/>
              </a:rPr>
              <a:t> BRANDS </a:t>
            </a:r>
            <a:endParaRPr/>
          </a:p>
        </p:txBody>
      </p:sp>
      <p:sp>
        <p:nvSpPr>
          <p:cNvPr id="216" name="Google Shape;216;p23"/>
          <p:cNvSpPr txBox="1"/>
          <p:nvPr/>
        </p:nvSpPr>
        <p:spPr>
          <a:xfrm>
            <a:off x="503664"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217" name="Google Shape;217;p23"/>
          <p:cNvSpPr txBox="1"/>
          <p:nvPr/>
        </p:nvSpPr>
        <p:spPr>
          <a:xfrm>
            <a:off x="5754030" y="537174"/>
            <a:ext cx="3122400" cy="190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1,700+</a:t>
            </a: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FOODSERVICE &amp; ON-PREMISE CUSTOMERS ACROSS </a:t>
            </a:r>
            <a:r>
              <a:rPr b="1" i="0" lang="en-US" sz="1800" u="none" cap="none" strike="noStrike">
                <a:solidFill>
                  <a:schemeClr val="lt1"/>
                </a:solidFill>
                <a:latin typeface="Arial"/>
                <a:ea typeface="Arial"/>
                <a:cs typeface="Arial"/>
                <a:sym typeface="Arial"/>
              </a:rPr>
              <a:t>500K OUTLETS </a:t>
            </a:r>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
        <p:nvSpPr>
          <p:cNvPr id="218" name="Google Shape;218;p23"/>
          <p:cNvSpPr txBox="1"/>
          <p:nvPr/>
        </p:nvSpPr>
        <p:spPr>
          <a:xfrm>
            <a:off x="457200" y="4707731"/>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219" name="Google Shape;219;p23"/>
          <p:cNvSpPr txBox="1"/>
          <p:nvPr/>
        </p:nvSpPr>
        <p:spPr>
          <a:xfrm>
            <a:off x="6019800"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(USA)</a:t>
            </a:r>
            <a:endParaRPr/>
          </a:p>
        </p:txBody>
      </p:sp>
      <p:sp>
        <p:nvSpPr>
          <p:cNvPr id="220" name="Google Shape;220;p23"/>
          <p:cNvSpPr txBox="1"/>
          <p:nvPr/>
        </p:nvSpPr>
        <p:spPr>
          <a:xfrm>
            <a:off x="265771" y="3219666"/>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2400" u="none" cap="none" strike="noStrike">
                <a:solidFill>
                  <a:schemeClr val="lt1"/>
                </a:solidFill>
                <a:latin typeface="Arial"/>
                <a:ea typeface="Arial"/>
                <a:cs typeface="Arial"/>
                <a:sym typeface="Arial"/>
              </a:rPr>
              <a:t>2.2 BILLION </a:t>
            </a:r>
            <a:r>
              <a:rPr b="0" i="0" lang="en-US" sz="2400" u="none" cap="none" strike="noStrike">
                <a:solidFill>
                  <a:schemeClr val="lt1"/>
                </a:solidFill>
                <a:latin typeface="Arial"/>
                <a:ea typeface="Arial"/>
                <a:cs typeface="Arial"/>
                <a:sym typeface="Arial"/>
              </a:rPr>
              <a:t>SERVINGS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 DAY </a:t>
            </a:r>
            <a:endParaRPr/>
          </a:p>
        </p:txBody>
      </p:sp>
      <p:sp>
        <p:nvSpPr>
          <p:cNvPr id="221" name="Google Shape;221;p23"/>
          <p:cNvSpPr txBox="1"/>
          <p:nvPr/>
        </p:nvSpPr>
        <p:spPr>
          <a:xfrm>
            <a:off x="5724292" y="3051775"/>
            <a:ext cx="3122400" cy="1323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a:t>
            </a:r>
            <a:br>
              <a:rPr b="1" i="0" lang="en-US" sz="3000" u="none" cap="none" strike="noStrike">
                <a:solidFill>
                  <a:schemeClr val="lt1"/>
                </a:solidFill>
                <a:latin typeface="Arial"/>
                <a:ea typeface="Arial"/>
                <a:cs typeface="Arial"/>
                <a:sym typeface="Arial"/>
              </a:rPr>
            </a:b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IN CUSTOMER VALUE CREATION FOR </a:t>
            </a:r>
            <a:r>
              <a:rPr b="1" i="0" lang="en-US" sz="1800" u="none" cap="none" strike="noStrike">
                <a:solidFill>
                  <a:schemeClr val="lt1"/>
                </a:solidFill>
                <a:latin typeface="Arial"/>
                <a:ea typeface="Arial"/>
                <a:cs typeface="Arial"/>
                <a:sym typeface="Arial"/>
              </a:rPr>
              <a:t>7 CONSECUTIVE YEARS </a:t>
            </a:r>
            <a:endParaRPr b="1" i="0" sz="2000" u="none" cap="none" strike="noStrike">
              <a:solidFill>
                <a:schemeClr val="lt1"/>
              </a:solidFill>
              <a:latin typeface="Arial"/>
              <a:ea typeface="Arial"/>
              <a:cs typeface="Arial"/>
              <a:sym typeface="Arial"/>
            </a:endParaRPr>
          </a:p>
        </p:txBody>
      </p:sp>
      <p:sp>
        <p:nvSpPr>
          <p:cNvPr id="222" name="Google Shape;222;p23"/>
          <p:cNvSpPr txBox="1"/>
          <p:nvPr/>
        </p:nvSpPr>
        <p:spPr>
          <a:xfrm>
            <a:off x="3746811" y="353180"/>
            <a:ext cx="1687500" cy="5541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~200 </a:t>
            </a:r>
            <a:r>
              <a:rPr b="0" i="0" lang="en-US" sz="1200" u="none" cap="none" strike="noStrike">
                <a:solidFill>
                  <a:schemeClr val="lt1"/>
                </a:solidFill>
                <a:latin typeface="Arial"/>
                <a:ea typeface="Arial"/>
                <a:cs typeface="Arial"/>
                <a:sym typeface="Arial"/>
              </a:rPr>
              <a:t>MASTER BRANDS IN OUR PORTFOLIO </a:t>
            </a:r>
            <a:endParaRPr/>
          </a:p>
        </p:txBody>
      </p:sp>
      <p:sp>
        <p:nvSpPr>
          <p:cNvPr id="223" name="Google Shape;223;p23"/>
          <p:cNvSpPr txBox="1"/>
          <p:nvPr/>
        </p:nvSpPr>
        <p:spPr>
          <a:xfrm>
            <a:off x="3731941" y="4787649"/>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(USA)</a:t>
            </a:r>
            <a:endParaRPr/>
          </a:p>
        </p:txBody>
      </p:sp>
      <p:sp>
        <p:nvSpPr>
          <p:cNvPr id="224" name="Google Shape;224;p23"/>
          <p:cNvSpPr txBox="1"/>
          <p:nvPr/>
        </p:nvSpPr>
        <p:spPr>
          <a:xfrm>
            <a:off x="3748669" y="1605833"/>
            <a:ext cx="16263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THE TOP CONSUMER BRAND</a:t>
            </a:r>
            <a:endParaRPr b="0" i="0" sz="1200" u="none" cap="none" strike="noStrike">
              <a:solidFill>
                <a:schemeClr val="lt1"/>
              </a:solidFill>
              <a:latin typeface="Arial"/>
              <a:ea typeface="Arial"/>
              <a:cs typeface="Arial"/>
              <a:sym typeface="Arial"/>
            </a:endParaRPr>
          </a:p>
        </p:txBody>
      </p:sp>
      <p:sp>
        <p:nvSpPr>
          <p:cNvPr id="225" name="Google Shape;225;p23"/>
          <p:cNvSpPr txBox="1"/>
          <p:nvPr/>
        </p:nvSpPr>
        <p:spPr>
          <a:xfrm>
            <a:off x="3796990" y="2261897"/>
            <a:ext cx="1566600" cy="13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900" u="none" cap="none" strike="noStrike">
                <a:solidFill>
                  <a:schemeClr val="lt1"/>
                </a:solidFill>
                <a:latin typeface="Arial"/>
                <a:ea typeface="Arial"/>
                <a:cs typeface="Arial"/>
                <a:sym typeface="Arial"/>
              </a:rPr>
              <a:t>IN THE WORLD</a:t>
            </a:r>
            <a:endParaRPr/>
          </a:p>
        </p:txBody>
      </p:sp>
      <p:sp>
        <p:nvSpPr>
          <p:cNvPr id="226" name="Google Shape;226;p23"/>
          <p:cNvSpPr txBox="1"/>
          <p:nvPr/>
        </p:nvSpPr>
        <p:spPr>
          <a:xfrm>
            <a:off x="3704063" y="3012746"/>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500 </a:t>
            </a:r>
            <a:r>
              <a:rPr b="0" i="0" lang="en-US" sz="1200" u="none" cap="none" strike="noStrike">
                <a:solidFill>
                  <a:schemeClr val="lt1"/>
                </a:solidFill>
                <a:latin typeface="Arial"/>
                <a:ea typeface="Arial"/>
                <a:cs typeface="Arial"/>
                <a:sym typeface="Arial"/>
              </a:rPr>
              <a:t>FSOP TEAM MEMBERS IN US </a:t>
            </a:r>
            <a:endParaRPr/>
          </a:p>
        </p:txBody>
      </p:sp>
      <p:sp>
        <p:nvSpPr>
          <p:cNvPr id="227" name="Google Shape;227;p23"/>
          <p:cNvSpPr txBox="1"/>
          <p:nvPr/>
        </p:nvSpPr>
        <p:spPr>
          <a:xfrm>
            <a:off x="3733800" y="4226370"/>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68 </a:t>
            </a:r>
            <a:r>
              <a:rPr b="0" i="0" lang="en-US" sz="1200" u="none" cap="none" strike="noStrike">
                <a:solidFill>
                  <a:schemeClr val="lt1"/>
                </a:solidFill>
                <a:latin typeface="Arial"/>
                <a:ea typeface="Arial"/>
                <a:cs typeface="Arial"/>
                <a:sym typeface="Arial"/>
              </a:rPr>
              <a:t>BOTTLING PARTNERS </a:t>
            </a:r>
            <a:endParaRPr/>
          </a:p>
        </p:txBody>
      </p:sp>
      <p:sp>
        <p:nvSpPr>
          <p:cNvPr id="228" name="Google Shape;228;p23"/>
          <p:cNvSpPr txBox="1"/>
          <p:nvPr/>
        </p:nvSpPr>
        <p:spPr>
          <a:xfrm>
            <a:off x="3694770" y="1046414"/>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(GLOBALLY)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A colorful background with many triangles&#10;&#10;Description automatically generated with medium confidence" id="233" name="Google Shape;233;p24"/>
          <p:cNvPicPr preferRelativeResize="0"/>
          <p:nvPr/>
        </p:nvPicPr>
        <p:blipFill rotWithShape="1">
          <a:blip r:embed="rId3">
            <a:alphaModFix/>
          </a:blip>
          <a:srcRect b="0" l="0" r="712" t="2947"/>
          <a:stretch/>
        </p:blipFill>
        <p:spPr>
          <a:xfrm>
            <a:off x="0" y="0"/>
            <a:ext cx="9144000" cy="5148263"/>
          </a:xfrm>
          <a:prstGeom prst="rect">
            <a:avLst/>
          </a:prstGeom>
          <a:noFill/>
          <a:ln>
            <a:noFill/>
          </a:ln>
        </p:spPr>
      </p:pic>
      <p:sp>
        <p:nvSpPr>
          <p:cNvPr id="234" name="Google Shape;234;p24"/>
          <p:cNvSpPr txBox="1"/>
          <p:nvPr/>
        </p:nvSpPr>
        <p:spPr>
          <a:xfrm>
            <a:off x="2635195" y="2750022"/>
            <a:ext cx="3915683" cy="21666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408" u="none" cap="none" strike="noStrike">
                <a:solidFill>
                  <a:schemeClr val="lt1"/>
                </a:solidFill>
                <a:latin typeface="Arial"/>
                <a:ea typeface="Arial"/>
                <a:cs typeface="Arial"/>
                <a:sym typeface="Arial"/>
              </a:rPr>
              <a:t>STRATEGIC NARRATIVE  |  APRIL 2025</a:t>
            </a:r>
            <a:endParaRPr/>
          </a:p>
        </p:txBody>
      </p:sp>
      <p:sp>
        <p:nvSpPr>
          <p:cNvPr id="235" name="Google Shape;235;p24"/>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sp>
        <p:nvSpPr>
          <p:cNvPr id="236" name="Google Shape;236;p24"/>
          <p:cNvSpPr/>
          <p:nvPr/>
        </p:nvSpPr>
        <p:spPr>
          <a:xfrm>
            <a:off x="203201" y="237068"/>
            <a:ext cx="8737600" cy="4684888"/>
          </a:xfrm>
          <a:prstGeom prst="roundRect">
            <a:avLst>
              <a:gd fmla="val 70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237" name="Google Shape;237;p24"/>
          <p:cNvSpPr txBox="1"/>
          <p:nvPr/>
        </p:nvSpPr>
        <p:spPr>
          <a:xfrm>
            <a:off x="961611" y="2038601"/>
            <a:ext cx="7076100" cy="2154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t/>
            </a:r>
            <a:endParaRPr/>
          </a:p>
        </p:txBody>
      </p:sp>
      <p:pic>
        <p:nvPicPr>
          <p:cNvPr id="238" name="Google Shape;238;p24" title="pexels-matthew-barra-178916-813011.jpg"/>
          <p:cNvPicPr preferRelativeResize="0"/>
          <p:nvPr/>
        </p:nvPicPr>
        <p:blipFill>
          <a:blip r:embed="rId4">
            <a:alphaModFix/>
          </a:blip>
          <a:stretch>
            <a:fillRect/>
          </a:stretch>
        </p:blipFill>
        <p:spPr>
          <a:xfrm>
            <a:off x="242025" y="646150"/>
            <a:ext cx="6396324" cy="4263175"/>
          </a:xfrm>
          <a:prstGeom prst="rect">
            <a:avLst/>
          </a:prstGeom>
          <a:solidFill>
            <a:schemeClr val="lt1"/>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5" title="high-resolution-mountains-and-lakes-vast-xl.jpg"/>
          <p:cNvPicPr preferRelativeResize="0"/>
          <p:nvPr/>
        </p:nvPicPr>
        <p:blipFill>
          <a:blip r:embed="rId3">
            <a:alphaModFix/>
          </a:blip>
          <a:stretch>
            <a:fillRect/>
          </a:stretch>
        </p:blipFill>
        <p:spPr>
          <a:xfrm>
            <a:off x="152400" y="585238"/>
            <a:ext cx="8839204" cy="39793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6" title="high-resolution-mountains-and-lakes-vast-xl.jpg"/>
          <p:cNvPicPr preferRelativeResize="0"/>
          <p:nvPr/>
        </p:nvPicPr>
        <p:blipFill>
          <a:blip r:embed="rId3">
            <a:alphaModFix/>
          </a:blip>
          <a:stretch>
            <a:fillRect/>
          </a:stretch>
        </p:blipFill>
        <p:spPr>
          <a:xfrm>
            <a:off x="152400" y="585238"/>
            <a:ext cx="8839204" cy="39793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7" title="high-resolution-mountains-and-lakes-vast-xl.jpg"/>
          <p:cNvPicPr preferRelativeResize="0"/>
          <p:nvPr/>
        </p:nvPicPr>
        <p:blipFill>
          <a:blip r:embed="rId3">
            <a:alphaModFix/>
          </a:blip>
          <a:stretch>
            <a:fillRect/>
          </a:stretch>
        </p:blipFill>
        <p:spPr>
          <a:xfrm>
            <a:off x="152400" y="585238"/>
            <a:ext cx="8839204" cy="39793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152400" y="152400"/>
            <a:ext cx="3228181" cy="4843453"/>
          </a:xfrm>
          <a:prstGeom prst="rect">
            <a:avLst/>
          </a:prstGeom>
          <a:noFill/>
          <a:ln>
            <a:noFill/>
          </a:ln>
        </p:spPr>
      </p:pic>
      <p:pic>
        <p:nvPicPr>
          <p:cNvPr id="259" name="Google Shape;259;p28"/>
          <p:cNvPicPr preferRelativeResize="0"/>
          <p:nvPr/>
        </p:nvPicPr>
        <p:blipFill>
          <a:blip r:embed="rId4">
            <a:alphaModFix/>
          </a:blip>
          <a:stretch>
            <a:fillRect/>
          </a:stretch>
        </p:blipFill>
        <p:spPr>
          <a:xfrm>
            <a:off x="3532981" y="152400"/>
            <a:ext cx="3232911" cy="4843453"/>
          </a:xfrm>
          <a:prstGeom prst="rect">
            <a:avLst/>
          </a:prstGeom>
          <a:noFill/>
          <a:ln>
            <a:noFill/>
          </a:ln>
        </p:spPr>
      </p:pic>
      <p:pic>
        <p:nvPicPr>
          <p:cNvPr id="260" name="Google Shape;260;p28"/>
          <p:cNvPicPr preferRelativeResize="0"/>
          <p:nvPr/>
        </p:nvPicPr>
        <p:blipFill>
          <a:blip r:embed="rId5">
            <a:alphaModFix/>
          </a:blip>
          <a:stretch>
            <a:fillRect/>
          </a:stretch>
        </p:blipFill>
        <p:spPr>
          <a:xfrm>
            <a:off x="3130688" y="1198275"/>
            <a:ext cx="7729925" cy="5148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colorful background with many triangles&#10;&#10;Description automatically generated with medium confidence" id="265" name="Google Shape;265;p29"/>
          <p:cNvPicPr preferRelativeResize="0"/>
          <p:nvPr/>
        </p:nvPicPr>
        <p:blipFill rotWithShape="1">
          <a:blip r:embed="rId3">
            <a:alphaModFix/>
          </a:blip>
          <a:srcRect b="3920" l="0" r="874" t="4214"/>
          <a:stretch/>
        </p:blipFill>
        <p:spPr>
          <a:xfrm>
            <a:off x="190394" y="235177"/>
            <a:ext cx="8763212" cy="4677908"/>
          </a:xfrm>
          <a:prstGeom prst="roundRect">
            <a:avLst>
              <a:gd fmla="val 7263" name="adj"/>
            </a:avLst>
          </a:prstGeom>
          <a:noFill/>
          <a:ln>
            <a:noFill/>
          </a:ln>
        </p:spPr>
      </p:pic>
      <p:sp>
        <p:nvSpPr>
          <p:cNvPr id="266" name="Google Shape;266;p29"/>
          <p:cNvSpPr txBox="1"/>
          <p:nvPr/>
        </p:nvSpPr>
        <p:spPr>
          <a:xfrm>
            <a:off x="928192" y="2166154"/>
            <a:ext cx="7329688" cy="769441"/>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5000" u="none" cap="none" strike="noStrike">
                <a:solidFill>
                  <a:schemeClr val="lt1"/>
                </a:solidFill>
                <a:latin typeface="Arial"/>
                <a:ea typeface="Arial"/>
                <a:cs typeface="Arial"/>
                <a:sym typeface="Arial"/>
              </a:rPr>
              <a:t>THANK YOU</a:t>
            </a:r>
            <a:endParaRPr/>
          </a:p>
        </p:txBody>
      </p:sp>
      <p:pic>
        <p:nvPicPr>
          <p:cNvPr descr="A black and white logo&#10;&#10;Description automatically generated" id="267" name="Google Shape;267;p29"/>
          <p:cNvPicPr preferRelativeResize="0"/>
          <p:nvPr/>
        </p:nvPicPr>
        <p:blipFill rotWithShape="1">
          <a:blip r:embed="rId4">
            <a:alphaModFix/>
          </a:blip>
          <a:srcRect b="0" l="0" r="0" t="0"/>
          <a:stretch/>
        </p:blipFill>
        <p:spPr>
          <a:xfrm>
            <a:off x="3848295" y="538596"/>
            <a:ext cx="1322432" cy="762304"/>
          </a:xfrm>
          <a:prstGeom prst="rect">
            <a:avLst/>
          </a:prstGeom>
          <a:noFill/>
          <a:ln>
            <a:noFill/>
          </a:ln>
        </p:spPr>
      </p:pic>
      <p:sp>
        <p:nvSpPr>
          <p:cNvPr id="268" name="Google Shape;268;p29"/>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pic>
        <p:nvPicPr>
          <p:cNvPr descr="A black and grey triangle pattern&#10;&#10;Description automatically generated" id="88" name="Google Shape;88;p14"/>
          <p:cNvPicPr preferRelativeResize="0"/>
          <p:nvPr/>
        </p:nvPicPr>
        <p:blipFill rotWithShape="1">
          <a:blip r:embed="rId3">
            <a:alphaModFix amt="51000"/>
          </a:blip>
          <a:srcRect b="837" l="16902" r="-15476" t="128"/>
          <a:stretch/>
        </p:blipFill>
        <p:spPr>
          <a:xfrm flipH="1">
            <a:off x="-1433689" y="-1"/>
            <a:ext cx="9144000" cy="5164667"/>
          </a:xfrm>
          <a:prstGeom prst="rect">
            <a:avLst/>
          </a:prstGeom>
          <a:noFill/>
          <a:ln>
            <a:noFill/>
          </a:ln>
        </p:spPr>
      </p:pic>
      <p:pic>
        <p:nvPicPr>
          <p:cNvPr id="89" name="Google Shape;89;p14"/>
          <p:cNvPicPr preferRelativeResize="0"/>
          <p:nvPr/>
        </p:nvPicPr>
        <p:blipFill rotWithShape="1">
          <a:blip r:embed="rId4">
            <a:alphaModFix/>
          </a:blip>
          <a:srcRect b="-320" l="13374" r="35606" t="0"/>
          <a:stretch/>
        </p:blipFill>
        <p:spPr>
          <a:xfrm>
            <a:off x="4492978" y="0"/>
            <a:ext cx="4651022" cy="5148263"/>
          </a:xfrm>
          <a:custGeom>
            <a:rect b="b" l="l" r="r" t="t"/>
            <a:pathLst>
              <a:path extrusionOk="0" h="2798064" w="3276599">
                <a:moveTo>
                  <a:pt x="576457" y="0"/>
                </a:moveTo>
                <a:lnTo>
                  <a:pt x="3276599" y="0"/>
                </a:lnTo>
                <a:lnTo>
                  <a:pt x="3276599" y="2798064"/>
                </a:lnTo>
                <a:lnTo>
                  <a:pt x="0" y="2798064"/>
                </a:lnTo>
                <a:close/>
              </a:path>
            </a:pathLst>
          </a:custGeom>
          <a:noFill/>
          <a:ln>
            <a:noFill/>
          </a:ln>
        </p:spPr>
      </p:pic>
      <p:sp>
        <p:nvSpPr>
          <p:cNvPr id="90" name="Google Shape;90;p14"/>
          <p:cNvSpPr txBox="1"/>
          <p:nvPr/>
        </p:nvSpPr>
        <p:spPr>
          <a:xfrm>
            <a:off x="419743" y="2325373"/>
            <a:ext cx="3576524" cy="1569469"/>
          </a:xfrm>
          <a:prstGeom prst="rect">
            <a:avLst/>
          </a:prstGeom>
          <a:noFill/>
          <a:ln>
            <a:noFill/>
          </a:ln>
        </p:spPr>
        <p:txBody>
          <a:bodyPr anchorCtr="0" anchor="t" bIns="0" lIns="0" spcFirstLastPara="1" rIns="0" wrap="square" tIns="0">
            <a:spAutoFit/>
          </a:bodyPr>
          <a:lstStyle/>
          <a:p>
            <a:pPr indent="0" lvl="0" marL="7150" marR="0" rtl="0" algn="l">
              <a:lnSpc>
                <a:spcPct val="114000"/>
              </a:lnSpc>
              <a:spcBef>
                <a:spcPts val="0"/>
              </a:spcBef>
              <a:spcAft>
                <a:spcPts val="0"/>
              </a:spcAft>
              <a:buNone/>
            </a:pPr>
            <a:r>
              <a:rPr b="0" i="0" lang="en-US" sz="1300" u="none" cap="none" strike="noStrike">
                <a:solidFill>
                  <a:schemeClr val="dk1"/>
                </a:solidFill>
                <a:latin typeface="Arial"/>
                <a:ea typeface="Arial"/>
                <a:cs typeface="Arial"/>
                <a:sym typeface="Arial"/>
              </a:rPr>
              <a:t>Coca-Cola is a cultural icon of continued relevance with over 135 years of history as the most recognized trademark in the world—always within an arm’s reach of desire. From beloved classics to bold innovations, we deliver drinks people crave.</a:t>
            </a:r>
            <a:endParaRPr b="0" i="0" sz="1300" u="none" cap="none" strike="noStrike">
              <a:solidFill>
                <a:schemeClr val="dk1"/>
              </a:solidFill>
              <a:latin typeface="Arial"/>
              <a:ea typeface="Arial"/>
              <a:cs typeface="Arial"/>
              <a:sym typeface="Arial"/>
            </a:endParaRPr>
          </a:p>
        </p:txBody>
      </p:sp>
      <p:sp>
        <p:nvSpPr>
          <p:cNvPr id="91" name="Google Shape;91;p14"/>
          <p:cNvSpPr txBox="1"/>
          <p:nvPr/>
        </p:nvSpPr>
        <p:spPr>
          <a:xfrm>
            <a:off x="419743" y="1045179"/>
            <a:ext cx="3937769" cy="1154162"/>
          </a:xfrm>
          <a:prstGeom prst="rect">
            <a:avLst/>
          </a:prstGeom>
          <a:noFill/>
          <a:ln>
            <a:noFill/>
          </a:ln>
        </p:spPr>
        <p:txBody>
          <a:bodyPr anchorCtr="0" anchor="t" bIns="0" lIns="0" spcFirstLastPara="1" rIns="0" wrap="square" tIns="0">
            <a:spAutoFit/>
          </a:bodyPr>
          <a:lstStyle/>
          <a:p>
            <a:pPr indent="0" lvl="0" marL="5363" marR="0" rtl="0" algn="l">
              <a:spcBef>
                <a:spcPts val="0"/>
              </a:spcBef>
              <a:spcAft>
                <a:spcPts val="0"/>
              </a:spcAft>
              <a:buNone/>
            </a:pPr>
            <a:r>
              <a:rPr b="1" i="0" lang="en-US" sz="2500" u="none" cap="none" strike="noStrike">
                <a:solidFill>
                  <a:schemeClr val="dk1"/>
                </a:solidFill>
                <a:latin typeface="Arial"/>
                <a:ea typeface="Arial"/>
                <a:cs typeface="Arial"/>
                <a:sym typeface="Arial"/>
              </a:rPr>
              <a:t>THE #1 BRAND IN THE WORLD: </a:t>
            </a:r>
            <a:r>
              <a:rPr b="0" i="0" lang="en-US" sz="2500" u="none" cap="none" strike="noStrike">
                <a:solidFill>
                  <a:schemeClr val="dk1"/>
                </a:solidFill>
                <a:latin typeface="Arial"/>
                <a:ea typeface="Arial"/>
                <a:cs typeface="Arial"/>
                <a:sym typeface="Arial"/>
              </a:rPr>
              <a:t>135+ YEARS OF HISTORY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pic>
        <p:nvPicPr>
          <p:cNvPr descr="A black and grey triangle pattern&#10;&#10;Description automatically generated" id="97" name="Google Shape;97;p15"/>
          <p:cNvPicPr preferRelativeResize="0"/>
          <p:nvPr/>
        </p:nvPicPr>
        <p:blipFill rotWithShape="1">
          <a:blip r:embed="rId3">
            <a:alphaModFix amt="51000"/>
          </a:blip>
          <a:srcRect b="837" l="16902" r="-15476" t="128"/>
          <a:stretch/>
        </p:blipFill>
        <p:spPr>
          <a:xfrm flipH="1">
            <a:off x="-1433689" y="-1"/>
            <a:ext cx="9144000" cy="5164667"/>
          </a:xfrm>
          <a:prstGeom prst="rect">
            <a:avLst/>
          </a:prstGeom>
          <a:noFill/>
          <a:ln>
            <a:noFill/>
          </a:ln>
        </p:spPr>
      </p:pic>
      <p:pic>
        <p:nvPicPr>
          <p:cNvPr id="98" name="Google Shape;98;p15"/>
          <p:cNvPicPr preferRelativeResize="0"/>
          <p:nvPr/>
        </p:nvPicPr>
        <p:blipFill rotWithShape="1">
          <a:blip r:embed="rId4">
            <a:alphaModFix/>
          </a:blip>
          <a:srcRect b="0" l="24591" r="24591" t="0"/>
          <a:stretch/>
        </p:blipFill>
        <p:spPr>
          <a:xfrm>
            <a:off x="4492978" y="0"/>
            <a:ext cx="4651022" cy="5148263"/>
          </a:xfrm>
          <a:custGeom>
            <a:rect b="b" l="l" r="r" t="t"/>
            <a:pathLst>
              <a:path extrusionOk="0" h="2798064" w="3276599">
                <a:moveTo>
                  <a:pt x="576457" y="0"/>
                </a:moveTo>
                <a:lnTo>
                  <a:pt x="3276599" y="0"/>
                </a:lnTo>
                <a:lnTo>
                  <a:pt x="3276599" y="2798064"/>
                </a:lnTo>
                <a:lnTo>
                  <a:pt x="0" y="2798064"/>
                </a:lnTo>
                <a:close/>
              </a:path>
            </a:pathLst>
          </a:custGeom>
          <a:noFill/>
          <a:ln>
            <a:noFill/>
          </a:ln>
        </p:spPr>
      </p:pic>
      <p:sp>
        <p:nvSpPr>
          <p:cNvPr id="99" name="Google Shape;99;p15"/>
          <p:cNvSpPr txBox="1"/>
          <p:nvPr/>
        </p:nvSpPr>
        <p:spPr>
          <a:xfrm>
            <a:off x="419743" y="2325373"/>
            <a:ext cx="3576524" cy="1797543"/>
          </a:xfrm>
          <a:prstGeom prst="rect">
            <a:avLst/>
          </a:prstGeom>
          <a:noFill/>
          <a:ln>
            <a:noFill/>
          </a:ln>
        </p:spPr>
        <p:txBody>
          <a:bodyPr anchorCtr="0" anchor="t" bIns="0" lIns="0" spcFirstLastPara="1" rIns="0" wrap="square" tIns="0">
            <a:spAutoFit/>
          </a:bodyPr>
          <a:lstStyle/>
          <a:p>
            <a:pPr indent="0" lvl="0" marL="7150" marR="0" rtl="0" algn="l">
              <a:lnSpc>
                <a:spcPct val="114000"/>
              </a:lnSpc>
              <a:spcBef>
                <a:spcPts val="0"/>
              </a:spcBef>
              <a:spcAft>
                <a:spcPts val="0"/>
              </a:spcAft>
              <a:buNone/>
            </a:pPr>
            <a:r>
              <a:rPr b="0" i="0" lang="en-US" sz="1300" u="none" cap="none" strike="noStrike">
                <a:solidFill>
                  <a:schemeClr val="dk1"/>
                </a:solidFill>
                <a:latin typeface="Arial"/>
                <a:ea typeface="Arial"/>
                <a:cs typeface="Arial"/>
                <a:sym typeface="Arial"/>
              </a:rPr>
              <a:t>Foodservice + On Premise stands as a pillar of our legacy. We’re the heritage unit of Coca-Cola, born in a single fountain in 1886 at Jacob’s Pharmacy. We’re a cornerstone of the market. 3 out of 4 restaurants pour Coca-Cola and nearly half of consumers have their first Coke right in foodservice.</a:t>
            </a:r>
            <a:endParaRPr/>
          </a:p>
        </p:txBody>
      </p:sp>
      <p:sp>
        <p:nvSpPr>
          <p:cNvPr id="100" name="Google Shape;100;p15"/>
          <p:cNvSpPr txBox="1"/>
          <p:nvPr/>
        </p:nvSpPr>
        <p:spPr>
          <a:xfrm>
            <a:off x="419743" y="1045179"/>
            <a:ext cx="3937769" cy="1538883"/>
          </a:xfrm>
          <a:prstGeom prst="rect">
            <a:avLst/>
          </a:prstGeom>
          <a:noFill/>
          <a:ln>
            <a:noFill/>
          </a:ln>
        </p:spPr>
        <p:txBody>
          <a:bodyPr anchorCtr="0" anchor="t" bIns="0" lIns="0" spcFirstLastPara="1" rIns="0" wrap="square" tIns="0">
            <a:spAutoFit/>
          </a:bodyPr>
          <a:lstStyle/>
          <a:p>
            <a:pPr indent="0" lvl="0" marL="5363" marR="0" rtl="0" algn="l">
              <a:spcBef>
                <a:spcPts val="0"/>
              </a:spcBef>
              <a:spcAft>
                <a:spcPts val="0"/>
              </a:spcAft>
              <a:buNone/>
            </a:pPr>
            <a:r>
              <a:rPr b="1" i="0" lang="en-US" sz="2500" u="none" cap="none" strike="noStrike">
                <a:solidFill>
                  <a:schemeClr val="dk1"/>
                </a:solidFill>
                <a:latin typeface="Arial"/>
                <a:ea typeface="Arial"/>
                <a:cs typeface="Arial"/>
                <a:sym typeface="Arial"/>
              </a:rPr>
              <a:t>THE #1 FSOP PARTNER: </a:t>
            </a:r>
            <a:r>
              <a:rPr b="0" i="0" lang="en-US" sz="2500" u="none" cap="none" strike="noStrike">
                <a:solidFill>
                  <a:schemeClr val="dk1"/>
                </a:solidFill>
                <a:latin typeface="Arial"/>
                <a:ea typeface="Arial"/>
                <a:cs typeface="Arial"/>
                <a:sym typeface="Arial"/>
              </a:rPr>
              <a:t>A TOTAL BEVERAGE COMPANY</a:t>
            </a:r>
            <a:endParaRPr/>
          </a:p>
          <a:p>
            <a:pPr indent="0" lvl="0" marL="5363" marR="0" rtl="0" algn="l">
              <a:spcBef>
                <a:spcPts val="0"/>
              </a:spcBef>
              <a:spcAft>
                <a:spcPts val="0"/>
              </a:spcAft>
              <a:buNone/>
            </a:pPr>
            <a:r>
              <a:t/>
            </a:r>
            <a:endParaRPr b="1" i="0" sz="25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pic>
        <p:nvPicPr>
          <p:cNvPr descr="A black and grey triangle pattern&#10;&#10;Description automatically generated" id="106" name="Google Shape;106;p16"/>
          <p:cNvPicPr preferRelativeResize="0"/>
          <p:nvPr/>
        </p:nvPicPr>
        <p:blipFill rotWithShape="1">
          <a:blip r:embed="rId3">
            <a:alphaModFix amt="51000"/>
          </a:blip>
          <a:srcRect b="837" l="16902" r="-15476" t="128"/>
          <a:stretch/>
        </p:blipFill>
        <p:spPr>
          <a:xfrm flipH="1">
            <a:off x="-1433689" y="-1"/>
            <a:ext cx="9144000" cy="5164667"/>
          </a:xfrm>
          <a:prstGeom prst="rect">
            <a:avLst/>
          </a:prstGeom>
          <a:noFill/>
          <a:ln>
            <a:noFill/>
          </a:ln>
        </p:spPr>
      </p:pic>
      <p:pic>
        <p:nvPicPr>
          <p:cNvPr id="107" name="Google Shape;107;p16"/>
          <p:cNvPicPr preferRelativeResize="0"/>
          <p:nvPr/>
        </p:nvPicPr>
        <p:blipFill rotWithShape="1">
          <a:blip r:embed="rId4">
            <a:alphaModFix/>
          </a:blip>
          <a:srcRect b="0" l="41296" r="8493" t="0"/>
          <a:stretch/>
        </p:blipFill>
        <p:spPr>
          <a:xfrm>
            <a:off x="4492978" y="0"/>
            <a:ext cx="4651022" cy="5148263"/>
          </a:xfrm>
          <a:custGeom>
            <a:rect b="b" l="l" r="r" t="t"/>
            <a:pathLst>
              <a:path extrusionOk="0" h="2798064" w="3276599">
                <a:moveTo>
                  <a:pt x="576457" y="0"/>
                </a:moveTo>
                <a:lnTo>
                  <a:pt x="3276599" y="0"/>
                </a:lnTo>
                <a:lnTo>
                  <a:pt x="3276599" y="2798064"/>
                </a:lnTo>
                <a:lnTo>
                  <a:pt x="0" y="2798064"/>
                </a:lnTo>
                <a:close/>
              </a:path>
            </a:pathLst>
          </a:custGeom>
          <a:noFill/>
          <a:ln>
            <a:noFill/>
          </a:ln>
        </p:spPr>
      </p:pic>
      <p:sp>
        <p:nvSpPr>
          <p:cNvPr id="108" name="Google Shape;108;p16"/>
          <p:cNvSpPr txBox="1"/>
          <p:nvPr/>
        </p:nvSpPr>
        <p:spPr>
          <a:xfrm>
            <a:off x="419742" y="2325373"/>
            <a:ext cx="3824879" cy="1797543"/>
          </a:xfrm>
          <a:prstGeom prst="rect">
            <a:avLst/>
          </a:prstGeom>
          <a:noFill/>
          <a:ln>
            <a:noFill/>
          </a:ln>
        </p:spPr>
        <p:txBody>
          <a:bodyPr anchorCtr="0" anchor="t" bIns="0" lIns="0" spcFirstLastPara="1" rIns="0" wrap="square" tIns="0">
            <a:spAutoFit/>
          </a:bodyPr>
          <a:lstStyle/>
          <a:p>
            <a:pPr indent="0" lvl="0" marL="7150" marR="0" rtl="0" algn="l">
              <a:lnSpc>
                <a:spcPct val="114000"/>
              </a:lnSpc>
              <a:spcBef>
                <a:spcPts val="0"/>
              </a:spcBef>
              <a:spcAft>
                <a:spcPts val="0"/>
              </a:spcAft>
              <a:buNone/>
            </a:pPr>
            <a:r>
              <a:rPr b="0" i="0" lang="en-US" sz="1300" u="none" cap="none" strike="noStrike">
                <a:solidFill>
                  <a:schemeClr val="dk1"/>
                </a:solidFill>
                <a:latin typeface="Arial"/>
                <a:ea typeface="Arial"/>
                <a:cs typeface="Arial"/>
                <a:sym typeface="Arial"/>
              </a:rPr>
              <a:t>We’re more than a force—we’re a force-multiplier. And our greatest power is our people. Leading with collaboration, we’re an extension our customers’ business with a future-focused determination to uncover growth opportunities by sharing our best-in-class network of experts, partners, and proprietary insights.</a:t>
            </a:r>
            <a:endParaRPr/>
          </a:p>
        </p:txBody>
      </p:sp>
      <p:sp>
        <p:nvSpPr>
          <p:cNvPr id="109" name="Google Shape;109;p16"/>
          <p:cNvSpPr txBox="1"/>
          <p:nvPr/>
        </p:nvSpPr>
        <p:spPr>
          <a:xfrm>
            <a:off x="419743" y="1045179"/>
            <a:ext cx="3971635" cy="1538883"/>
          </a:xfrm>
          <a:prstGeom prst="rect">
            <a:avLst/>
          </a:prstGeom>
          <a:noFill/>
          <a:ln>
            <a:noFill/>
          </a:ln>
        </p:spPr>
        <p:txBody>
          <a:bodyPr anchorCtr="0" anchor="t" bIns="0" lIns="0" spcFirstLastPara="1" rIns="0" wrap="square" tIns="0">
            <a:spAutoFit/>
          </a:bodyPr>
          <a:lstStyle/>
          <a:p>
            <a:pPr indent="0" lvl="0" marL="5363" marR="0" rtl="0" algn="l">
              <a:spcBef>
                <a:spcPts val="0"/>
              </a:spcBef>
              <a:spcAft>
                <a:spcPts val="0"/>
              </a:spcAft>
              <a:buNone/>
            </a:pPr>
            <a:r>
              <a:rPr b="1" i="0" lang="en-US" sz="2500" u="none" cap="none" strike="noStrike">
                <a:solidFill>
                  <a:schemeClr val="dk1"/>
                </a:solidFill>
                <a:latin typeface="Arial"/>
                <a:ea typeface="Arial"/>
                <a:cs typeface="Arial"/>
                <a:sym typeface="Arial"/>
              </a:rPr>
              <a:t>THE #1 </a:t>
            </a:r>
            <a:br>
              <a:rPr b="1" i="0" lang="en-US" sz="2500" u="none" cap="none" strike="noStrike">
                <a:solidFill>
                  <a:schemeClr val="dk1"/>
                </a:solidFill>
                <a:latin typeface="Arial"/>
                <a:ea typeface="Arial"/>
                <a:cs typeface="Arial"/>
                <a:sym typeface="Arial"/>
              </a:rPr>
            </a:br>
            <a:r>
              <a:rPr b="1" i="0" lang="en-US" sz="2500" u="none" cap="none" strike="noStrike">
                <a:solidFill>
                  <a:schemeClr val="dk1"/>
                </a:solidFill>
                <a:latin typeface="Arial"/>
                <a:ea typeface="Arial"/>
                <a:cs typeface="Arial"/>
                <a:sym typeface="Arial"/>
              </a:rPr>
              <a:t>THOUGHT LEADER: </a:t>
            </a:r>
            <a:br>
              <a:rPr b="1"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GROWING TOGETHER</a:t>
            </a:r>
            <a:endParaRPr/>
          </a:p>
          <a:p>
            <a:pPr indent="0" lvl="0" marL="5363" marR="0" rtl="0" algn="l">
              <a:spcBef>
                <a:spcPts val="0"/>
              </a:spcBef>
              <a:spcAft>
                <a:spcPts val="0"/>
              </a:spcAft>
              <a:buNone/>
            </a:pPr>
            <a:r>
              <a:t/>
            </a:r>
            <a:endParaRPr b="1" i="0" sz="2500" u="none" cap="none" strike="noStrike">
              <a:solidFill>
                <a:schemeClr val="dk1"/>
              </a:solidFill>
              <a:latin typeface="Arial"/>
              <a:ea typeface="Arial"/>
              <a:cs typeface="Arial"/>
              <a:sym typeface="Arial"/>
            </a:endParaRPr>
          </a:p>
        </p:txBody>
      </p:sp>
      <p:sp>
        <p:nvSpPr>
          <p:cNvPr id="110" name="Google Shape;110;p16"/>
          <p:cNvSpPr txBox="1"/>
          <p:nvPr/>
        </p:nvSpPr>
        <p:spPr>
          <a:xfrm>
            <a:off x="6735337" y="2694936"/>
            <a:ext cx="2042474" cy="384721"/>
          </a:xfrm>
          <a:prstGeom prst="rect">
            <a:avLst/>
          </a:prstGeom>
          <a:noFill/>
          <a:ln>
            <a:noFill/>
          </a:ln>
        </p:spPr>
        <p:txBody>
          <a:bodyPr anchorCtr="0" anchor="t" bIns="0" lIns="0" spcFirstLastPara="1" rIns="0" wrap="square" tIns="0">
            <a:spAutoFit/>
          </a:bodyPr>
          <a:lstStyle/>
          <a:p>
            <a:pPr indent="0" lvl="0" marL="5363" marR="0" rtl="0" algn="l">
              <a:spcBef>
                <a:spcPts val="0"/>
              </a:spcBef>
              <a:spcAft>
                <a:spcPts val="0"/>
              </a:spcAft>
              <a:buNone/>
            </a:pPr>
            <a:r>
              <a:rPr b="1" i="0" lang="en-US" sz="2500" u="none" cap="none" strike="noStrike">
                <a:solidFill>
                  <a:schemeClr val="lt1"/>
                </a:solidFill>
                <a:latin typeface="Arial"/>
                <a:ea typeface="Arial"/>
                <a:cs typeface="Arial"/>
                <a:sym typeface="Arial"/>
              </a:rPr>
              <a:t>FPO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2614158" y="4973020"/>
            <a:ext cx="3915683" cy="92333"/>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600" u="none" cap="none" strike="noStrike">
                <a:solidFill>
                  <a:schemeClr val="dk1"/>
                </a:solidFill>
                <a:latin typeface="Arial"/>
                <a:ea typeface="Arial"/>
                <a:cs typeface="Arial"/>
                <a:sym typeface="Arial"/>
              </a:rPr>
              <a:t>Classified - Confidential</a:t>
            </a:r>
            <a:endParaRPr/>
          </a:p>
        </p:txBody>
      </p:sp>
      <p:sp>
        <p:nvSpPr>
          <p:cNvPr id="116" name="Google Shape;116;p17"/>
          <p:cNvSpPr/>
          <p:nvPr/>
        </p:nvSpPr>
        <p:spPr>
          <a:xfrm>
            <a:off x="203201" y="1365956"/>
            <a:ext cx="8737600" cy="3544711"/>
          </a:xfrm>
          <a:prstGeom prst="roundRect">
            <a:avLst>
              <a:gd fmla="val 70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42" u="none" cap="none" strike="noStrike">
              <a:solidFill>
                <a:schemeClr val="lt1"/>
              </a:solidFill>
              <a:latin typeface="Calibri"/>
              <a:ea typeface="Calibri"/>
              <a:cs typeface="Calibri"/>
              <a:sym typeface="Calibri"/>
            </a:endParaRPr>
          </a:p>
        </p:txBody>
      </p:sp>
      <p:sp>
        <p:nvSpPr>
          <p:cNvPr id="117" name="Google Shape;117;p17"/>
          <p:cNvSpPr txBox="1"/>
          <p:nvPr/>
        </p:nvSpPr>
        <p:spPr>
          <a:xfrm>
            <a:off x="363299" y="300113"/>
            <a:ext cx="2481502" cy="769441"/>
          </a:xfrm>
          <a:prstGeom prst="rect">
            <a:avLst/>
          </a:prstGeom>
          <a:noFill/>
          <a:ln>
            <a:noFill/>
          </a:ln>
        </p:spPr>
        <p:txBody>
          <a:bodyPr anchorCtr="0" anchor="t" bIns="0" lIns="0" spcFirstLastPara="1" rIns="0" wrap="square" tIns="0">
            <a:spAutoFit/>
          </a:bodyPr>
          <a:lstStyle/>
          <a:p>
            <a:pPr indent="0" lvl="0" marL="5363" marR="0" rtl="0" algn="l">
              <a:spcBef>
                <a:spcPts val="0"/>
              </a:spcBef>
              <a:spcAft>
                <a:spcPts val="0"/>
              </a:spcAft>
              <a:buNone/>
            </a:pPr>
            <a:r>
              <a:rPr b="1" i="0" lang="en-US" sz="2500" u="none" cap="none" strike="noStrike">
                <a:solidFill>
                  <a:schemeClr val="dk1"/>
                </a:solidFill>
                <a:latin typeface="Arial"/>
                <a:ea typeface="Arial"/>
                <a:cs typeface="Arial"/>
                <a:sym typeface="Arial"/>
              </a:rPr>
              <a:t>BEVERAGES FOR LIFE</a:t>
            </a:r>
            <a:endParaRPr/>
          </a:p>
        </p:txBody>
      </p:sp>
      <p:sp>
        <p:nvSpPr>
          <p:cNvPr id="118" name="Google Shape;118;p17"/>
          <p:cNvSpPr txBox="1"/>
          <p:nvPr/>
        </p:nvSpPr>
        <p:spPr>
          <a:xfrm>
            <a:off x="2835566" y="372395"/>
            <a:ext cx="6308434" cy="146963"/>
          </a:xfrm>
          <a:prstGeom prst="rect">
            <a:avLst/>
          </a:prstGeom>
          <a:noFill/>
          <a:ln>
            <a:noFill/>
          </a:ln>
        </p:spPr>
        <p:txBody>
          <a:bodyPr anchorCtr="0" anchor="t" bIns="0" lIns="0" spcFirstLastPara="1" rIns="0" wrap="square" tIns="0">
            <a:spAutoFit/>
          </a:bodyPr>
          <a:lstStyle/>
          <a:p>
            <a:pPr indent="0" lvl="0" marL="7150" marR="0" rtl="0" algn="l">
              <a:lnSpc>
                <a:spcPct val="114000"/>
              </a:lnSpc>
              <a:spcBef>
                <a:spcPts val="0"/>
              </a:spcBef>
              <a:spcAft>
                <a:spcPts val="0"/>
              </a:spcAft>
              <a:buNone/>
            </a:pPr>
            <a:r>
              <a:rPr b="1" i="0" lang="en-US" sz="950" u="none" cap="none" strike="noStrike">
                <a:solidFill>
                  <a:schemeClr val="dk1"/>
                </a:solidFill>
                <a:latin typeface="Arial"/>
                <a:ea typeface="Arial"/>
                <a:cs typeface="Arial"/>
                <a:sym typeface="Arial"/>
              </a:rPr>
              <a:t>Loved brands, done sustainably, for a better shared future. </a:t>
            </a:r>
            <a:endParaRPr b="1" i="0" sz="950" u="none" cap="none" strike="noStrike">
              <a:solidFill>
                <a:schemeClr val="dk1"/>
              </a:solidFill>
              <a:latin typeface="Arial"/>
              <a:ea typeface="Arial"/>
              <a:cs typeface="Arial"/>
              <a:sym typeface="Arial"/>
            </a:endParaRPr>
          </a:p>
        </p:txBody>
      </p:sp>
      <p:sp>
        <p:nvSpPr>
          <p:cNvPr id="119" name="Google Shape;119;p17"/>
          <p:cNvSpPr txBox="1"/>
          <p:nvPr/>
        </p:nvSpPr>
        <p:spPr>
          <a:xfrm>
            <a:off x="2835566" y="609865"/>
            <a:ext cx="6194777" cy="480260"/>
          </a:xfrm>
          <a:prstGeom prst="rect">
            <a:avLst/>
          </a:prstGeom>
          <a:noFill/>
          <a:ln>
            <a:noFill/>
          </a:ln>
        </p:spPr>
        <p:txBody>
          <a:bodyPr anchorCtr="0" anchor="t" bIns="0" lIns="0" spcFirstLastPara="1" rIns="0" wrap="square" tIns="0">
            <a:spAutoFit/>
          </a:bodyPr>
          <a:lstStyle/>
          <a:p>
            <a:pPr indent="0" lvl="0" marL="7150" marR="0" rtl="0" algn="l">
              <a:lnSpc>
                <a:spcPct val="114000"/>
              </a:lnSpc>
              <a:spcBef>
                <a:spcPts val="0"/>
              </a:spcBef>
              <a:spcAft>
                <a:spcPts val="0"/>
              </a:spcAft>
              <a:buNone/>
            </a:pPr>
            <a:r>
              <a:rPr b="0" i="0" lang="en-US" sz="950" u="none" cap="none" strike="noStrike">
                <a:solidFill>
                  <a:schemeClr val="dk1"/>
                </a:solidFill>
                <a:latin typeface="Arial"/>
                <a:ea typeface="Arial"/>
                <a:cs typeface="Arial"/>
                <a:sym typeface="Arial"/>
              </a:rPr>
              <a:t>Our vision is to craft the brands and choice of drinks that people love, to refresh them </a:t>
            </a:r>
            <a:endParaRPr/>
          </a:p>
          <a:p>
            <a:pPr indent="0" lvl="0" marL="7150" marR="0" rtl="0" algn="l">
              <a:lnSpc>
                <a:spcPct val="114000"/>
              </a:lnSpc>
              <a:spcBef>
                <a:spcPts val="0"/>
              </a:spcBef>
              <a:spcAft>
                <a:spcPts val="0"/>
              </a:spcAft>
              <a:buNone/>
            </a:pPr>
            <a:r>
              <a:rPr b="0" i="0" lang="en-US" sz="950" u="none" cap="none" strike="noStrike">
                <a:solidFill>
                  <a:schemeClr val="dk1"/>
                </a:solidFill>
                <a:latin typeface="Arial"/>
                <a:ea typeface="Arial"/>
                <a:cs typeface="Arial"/>
                <a:sym typeface="Arial"/>
              </a:rPr>
              <a:t>in body and spirit. And done in ways that create a more sustainable business and better shared future that makes a difference in people’s lives, communities and our planet.</a:t>
            </a:r>
            <a:endParaRPr b="0" i="0" sz="950" u="none" cap="none" strike="noStrike">
              <a:solidFill>
                <a:schemeClr val="dk1"/>
              </a:solidFill>
              <a:latin typeface="Arial"/>
              <a:ea typeface="Arial"/>
              <a:cs typeface="Arial"/>
              <a:sym typeface="Arial"/>
            </a:endParaRPr>
          </a:p>
        </p:txBody>
      </p:sp>
      <p:pic>
        <p:nvPicPr>
          <p:cNvPr id="120" name="Google Shape;120;p17"/>
          <p:cNvPicPr preferRelativeResize="0"/>
          <p:nvPr/>
        </p:nvPicPr>
        <p:blipFill rotWithShape="1">
          <a:blip r:embed="rId3">
            <a:alphaModFix/>
          </a:blip>
          <a:srcRect b="0" l="0" r="0" t="0"/>
          <a:stretch/>
        </p:blipFill>
        <p:spPr>
          <a:xfrm>
            <a:off x="423526" y="2132620"/>
            <a:ext cx="1416897" cy="1416897"/>
          </a:xfrm>
          <a:prstGeom prst="rect">
            <a:avLst/>
          </a:prstGeom>
          <a:noFill/>
          <a:ln>
            <a:noFill/>
          </a:ln>
        </p:spPr>
      </p:pic>
      <p:pic>
        <p:nvPicPr>
          <p:cNvPr id="121" name="Google Shape;121;p17"/>
          <p:cNvPicPr preferRelativeResize="0"/>
          <p:nvPr/>
        </p:nvPicPr>
        <p:blipFill rotWithShape="1">
          <a:blip r:embed="rId4">
            <a:alphaModFix/>
          </a:blip>
          <a:srcRect b="0" l="0" r="0" t="0"/>
          <a:stretch/>
        </p:blipFill>
        <p:spPr>
          <a:xfrm>
            <a:off x="2421548" y="2132620"/>
            <a:ext cx="1416897" cy="1416897"/>
          </a:xfrm>
          <a:prstGeom prst="rect">
            <a:avLst/>
          </a:prstGeom>
          <a:noFill/>
          <a:ln>
            <a:noFill/>
          </a:ln>
        </p:spPr>
      </p:pic>
      <p:pic>
        <p:nvPicPr>
          <p:cNvPr id="122" name="Google Shape;122;p17"/>
          <p:cNvPicPr preferRelativeResize="0"/>
          <p:nvPr/>
        </p:nvPicPr>
        <p:blipFill rotWithShape="1">
          <a:blip r:embed="rId5">
            <a:alphaModFix/>
          </a:blip>
          <a:srcRect b="0" l="0" r="0" t="0"/>
          <a:stretch/>
        </p:blipFill>
        <p:spPr>
          <a:xfrm>
            <a:off x="4724370" y="2132620"/>
            <a:ext cx="1416897" cy="1416897"/>
          </a:xfrm>
          <a:prstGeom prst="rect">
            <a:avLst/>
          </a:prstGeom>
          <a:noFill/>
          <a:ln>
            <a:noFill/>
          </a:ln>
        </p:spPr>
      </p:pic>
      <p:pic>
        <p:nvPicPr>
          <p:cNvPr id="123" name="Google Shape;123;p17"/>
          <p:cNvPicPr preferRelativeResize="0"/>
          <p:nvPr/>
        </p:nvPicPr>
        <p:blipFill rotWithShape="1">
          <a:blip r:embed="rId6">
            <a:alphaModFix/>
          </a:blip>
          <a:srcRect b="0" l="0" r="0" t="0"/>
          <a:stretch/>
        </p:blipFill>
        <p:spPr>
          <a:xfrm>
            <a:off x="7038480" y="2132620"/>
            <a:ext cx="1416897" cy="1416897"/>
          </a:xfrm>
          <a:prstGeom prst="rect">
            <a:avLst/>
          </a:prstGeom>
          <a:noFill/>
          <a:ln>
            <a:noFill/>
          </a:ln>
        </p:spPr>
      </p:pic>
      <p:sp>
        <p:nvSpPr>
          <p:cNvPr id="124" name="Google Shape;124;p17"/>
          <p:cNvSpPr txBox="1"/>
          <p:nvPr/>
        </p:nvSpPr>
        <p:spPr>
          <a:xfrm>
            <a:off x="162930" y="1718998"/>
            <a:ext cx="1936806" cy="40011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300" u="none" cap="none" strike="noStrike">
                <a:solidFill>
                  <a:srgbClr val="F21F22"/>
                </a:solidFill>
                <a:latin typeface="Arial"/>
                <a:ea typeface="Arial"/>
                <a:cs typeface="Arial"/>
                <a:sym typeface="Arial"/>
              </a:rPr>
              <a:t>A PORTFOLIO </a:t>
            </a:r>
            <a:br>
              <a:rPr b="0" i="0" lang="en-US" sz="1300" u="none" cap="none" strike="noStrike">
                <a:solidFill>
                  <a:srgbClr val="F21F22"/>
                </a:solidFill>
                <a:latin typeface="Arial"/>
                <a:ea typeface="Arial"/>
                <a:cs typeface="Arial"/>
                <a:sym typeface="Arial"/>
              </a:rPr>
            </a:br>
            <a:r>
              <a:rPr b="0" i="0" lang="en-US" sz="1300" u="none" cap="none" strike="noStrike">
                <a:solidFill>
                  <a:srgbClr val="F21F22"/>
                </a:solidFill>
                <a:latin typeface="Arial"/>
                <a:ea typeface="Arial"/>
                <a:cs typeface="Arial"/>
                <a:sym typeface="Arial"/>
              </a:rPr>
              <a:t>FOR</a:t>
            </a:r>
            <a:endParaRPr/>
          </a:p>
        </p:txBody>
      </p:sp>
      <p:sp>
        <p:nvSpPr>
          <p:cNvPr id="125" name="Google Shape;125;p17"/>
          <p:cNvSpPr txBox="1"/>
          <p:nvPr/>
        </p:nvSpPr>
        <p:spPr>
          <a:xfrm>
            <a:off x="2139245" y="1718998"/>
            <a:ext cx="1936806" cy="40011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300" u="none" cap="none" strike="noStrike">
                <a:solidFill>
                  <a:srgbClr val="F89A1C"/>
                </a:solidFill>
                <a:latin typeface="Arial"/>
                <a:ea typeface="Arial"/>
                <a:cs typeface="Arial"/>
                <a:sym typeface="Arial"/>
              </a:rPr>
              <a:t>LOVED </a:t>
            </a:r>
            <a:br>
              <a:rPr b="0" i="0" lang="en-US" sz="1300" u="none" cap="none" strike="noStrike">
                <a:solidFill>
                  <a:srgbClr val="F89A1C"/>
                </a:solidFill>
                <a:latin typeface="Arial"/>
                <a:ea typeface="Arial"/>
                <a:cs typeface="Arial"/>
                <a:sym typeface="Arial"/>
              </a:rPr>
            </a:br>
            <a:r>
              <a:rPr b="0" i="0" lang="en-US" sz="1300" u="none" cap="none" strike="noStrike">
                <a:solidFill>
                  <a:srgbClr val="F89A1C"/>
                </a:solidFill>
                <a:latin typeface="Arial"/>
                <a:ea typeface="Arial"/>
                <a:cs typeface="Arial"/>
                <a:sym typeface="Arial"/>
              </a:rPr>
              <a:t>BRANDS</a:t>
            </a:r>
            <a:endParaRPr/>
          </a:p>
        </p:txBody>
      </p:sp>
      <p:sp>
        <p:nvSpPr>
          <p:cNvPr id="126" name="Google Shape;126;p17"/>
          <p:cNvSpPr txBox="1"/>
          <p:nvPr/>
        </p:nvSpPr>
        <p:spPr>
          <a:xfrm>
            <a:off x="4467578" y="1718998"/>
            <a:ext cx="1936806" cy="40011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300" u="none" cap="none" strike="noStrike">
                <a:solidFill>
                  <a:srgbClr val="6DC17A"/>
                </a:solidFill>
                <a:latin typeface="Arial"/>
                <a:ea typeface="Arial"/>
                <a:cs typeface="Arial"/>
                <a:sym typeface="Arial"/>
              </a:rPr>
              <a:t>DONE </a:t>
            </a:r>
            <a:br>
              <a:rPr b="0" i="0" lang="en-US" sz="1300" u="none" cap="none" strike="noStrike">
                <a:solidFill>
                  <a:srgbClr val="6DC17A"/>
                </a:solidFill>
                <a:latin typeface="Arial"/>
                <a:ea typeface="Arial"/>
                <a:cs typeface="Arial"/>
                <a:sym typeface="Arial"/>
              </a:rPr>
            </a:br>
            <a:r>
              <a:rPr b="0" i="0" lang="en-US" sz="1300" u="none" cap="none" strike="noStrike">
                <a:solidFill>
                  <a:srgbClr val="6DC17A"/>
                </a:solidFill>
                <a:latin typeface="Arial"/>
                <a:ea typeface="Arial"/>
                <a:cs typeface="Arial"/>
                <a:sym typeface="Arial"/>
              </a:rPr>
              <a:t>SUSTAINABLY</a:t>
            </a:r>
            <a:endParaRPr/>
          </a:p>
        </p:txBody>
      </p:sp>
      <p:sp>
        <p:nvSpPr>
          <p:cNvPr id="127" name="Google Shape;127;p17"/>
          <p:cNvSpPr txBox="1"/>
          <p:nvPr/>
        </p:nvSpPr>
        <p:spPr>
          <a:xfrm>
            <a:off x="6770512" y="1718998"/>
            <a:ext cx="1936806" cy="40011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300" u="none" cap="none" strike="noStrike">
                <a:solidFill>
                  <a:srgbClr val="63C9CE"/>
                </a:solidFill>
                <a:latin typeface="Arial"/>
                <a:ea typeface="Arial"/>
                <a:cs typeface="Arial"/>
                <a:sym typeface="Arial"/>
              </a:rPr>
              <a:t>FOR A BETTER SHARED FUURE</a:t>
            </a:r>
            <a:endParaRPr/>
          </a:p>
        </p:txBody>
      </p:sp>
      <p:sp>
        <p:nvSpPr>
          <p:cNvPr id="128" name="Google Shape;128;p17"/>
          <p:cNvSpPr txBox="1"/>
          <p:nvPr/>
        </p:nvSpPr>
        <p:spPr>
          <a:xfrm>
            <a:off x="522111" y="3615532"/>
            <a:ext cx="1205088" cy="454933"/>
          </a:xfrm>
          <a:prstGeom prst="rect">
            <a:avLst/>
          </a:prstGeom>
          <a:noFill/>
          <a:ln>
            <a:noFill/>
          </a:ln>
        </p:spPr>
        <p:txBody>
          <a:bodyPr anchorCtr="0" anchor="t" bIns="0" lIns="0" spcFirstLastPara="1" rIns="0" wrap="square" tIns="0">
            <a:spAutoFit/>
          </a:bodyPr>
          <a:lstStyle/>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Everyone,</a:t>
            </a:r>
            <a:endParaRPr/>
          </a:p>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Every Occasion,  </a:t>
            </a:r>
            <a:endParaRPr/>
          </a:p>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Every Daypart</a:t>
            </a:r>
            <a:endParaRPr/>
          </a:p>
        </p:txBody>
      </p:sp>
      <p:sp>
        <p:nvSpPr>
          <p:cNvPr id="129" name="Google Shape;129;p17"/>
          <p:cNvSpPr txBox="1"/>
          <p:nvPr/>
        </p:nvSpPr>
        <p:spPr>
          <a:xfrm>
            <a:off x="2404534" y="3623999"/>
            <a:ext cx="1580444" cy="770660"/>
          </a:xfrm>
          <a:prstGeom prst="rect">
            <a:avLst/>
          </a:prstGeom>
          <a:noFill/>
          <a:ln>
            <a:noFill/>
          </a:ln>
        </p:spPr>
        <p:txBody>
          <a:bodyPr anchorCtr="0" anchor="t" bIns="0" lIns="0" spcFirstLastPara="1" rIns="0" wrap="square" tIns="0">
            <a:spAutoFit/>
          </a:bodyPr>
          <a:lstStyle/>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We craft meaningful brands and a choice of drinks that people love and that refresh them in body and spirit</a:t>
            </a:r>
            <a:endParaRPr/>
          </a:p>
        </p:txBody>
      </p:sp>
      <p:sp>
        <p:nvSpPr>
          <p:cNvPr id="130" name="Google Shape;130;p17"/>
          <p:cNvSpPr txBox="1"/>
          <p:nvPr/>
        </p:nvSpPr>
        <p:spPr>
          <a:xfrm>
            <a:off x="4591755" y="3623999"/>
            <a:ext cx="1628423" cy="928524"/>
          </a:xfrm>
          <a:prstGeom prst="rect">
            <a:avLst/>
          </a:prstGeom>
          <a:noFill/>
          <a:ln>
            <a:noFill/>
          </a:ln>
        </p:spPr>
        <p:txBody>
          <a:bodyPr anchorCtr="0" anchor="t" bIns="0" lIns="0" spcFirstLastPara="1" rIns="0" wrap="square" tIns="0">
            <a:spAutoFit/>
          </a:bodyPr>
          <a:lstStyle/>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We use our leadership to be part of the solution to achieve positive change in the world and to build a more sustainable future for our planet</a:t>
            </a:r>
            <a:endParaRPr/>
          </a:p>
        </p:txBody>
      </p:sp>
      <p:sp>
        <p:nvSpPr>
          <p:cNvPr id="131" name="Google Shape;131;p17"/>
          <p:cNvSpPr txBox="1"/>
          <p:nvPr/>
        </p:nvSpPr>
        <p:spPr>
          <a:xfrm>
            <a:off x="6773333" y="3623999"/>
            <a:ext cx="1896534" cy="928524"/>
          </a:xfrm>
          <a:prstGeom prst="rect">
            <a:avLst/>
          </a:prstGeom>
          <a:noFill/>
          <a:ln>
            <a:noFill/>
          </a:ln>
        </p:spPr>
        <p:txBody>
          <a:bodyPr anchorCtr="0" anchor="t" bIns="0" lIns="0" spcFirstLastPara="1" rIns="0" wrap="square" tIns="0">
            <a:spAutoFit/>
          </a:bodyPr>
          <a:lstStyle/>
          <a:p>
            <a:pPr indent="0" lvl="0" marL="7150" marR="0" rtl="0" algn="ctr">
              <a:lnSpc>
                <a:spcPct val="114000"/>
              </a:lnSpc>
              <a:spcBef>
                <a:spcPts val="0"/>
              </a:spcBef>
              <a:spcAft>
                <a:spcPts val="0"/>
              </a:spcAft>
              <a:buNone/>
            </a:pPr>
            <a:r>
              <a:rPr b="0" i="0" lang="en-US" sz="900" u="none" cap="none" strike="noStrike">
                <a:solidFill>
                  <a:schemeClr val="dk1"/>
                </a:solidFill>
                <a:latin typeface="Arial"/>
                <a:ea typeface="Arial"/>
                <a:cs typeface="Arial"/>
                <a:sym typeface="Arial"/>
              </a:rPr>
              <a:t>We invest to improve people’s lives, from our employees to all those who touch our business system, to our investors, to the broad communities we call home</a:t>
            </a:r>
            <a:endParaRPr/>
          </a:p>
        </p:txBody>
      </p:sp>
      <p:cxnSp>
        <p:nvCxnSpPr>
          <p:cNvPr id="132" name="Google Shape;132;p17"/>
          <p:cNvCxnSpPr/>
          <p:nvPr/>
        </p:nvCxnSpPr>
        <p:spPr>
          <a:xfrm>
            <a:off x="2122311" y="1715913"/>
            <a:ext cx="0" cy="2810933"/>
          </a:xfrm>
          <a:prstGeom prst="straightConnector1">
            <a:avLst/>
          </a:prstGeom>
          <a:noFill/>
          <a:ln cap="flat" cmpd="sng" w="9525">
            <a:solidFill>
              <a:srgbClr val="D8D8D8"/>
            </a:solidFill>
            <a:prstDash val="solid"/>
            <a:round/>
            <a:headEnd len="sm" w="sm" type="none"/>
            <a:tailEnd len="sm" w="sm" type="none"/>
          </a:ln>
        </p:spPr>
      </p:cxnSp>
      <p:cxnSp>
        <p:nvCxnSpPr>
          <p:cNvPr id="133" name="Google Shape;133;p17"/>
          <p:cNvCxnSpPr/>
          <p:nvPr/>
        </p:nvCxnSpPr>
        <p:spPr>
          <a:xfrm>
            <a:off x="4286955" y="1715913"/>
            <a:ext cx="0" cy="2810933"/>
          </a:xfrm>
          <a:prstGeom prst="straightConnector1">
            <a:avLst/>
          </a:prstGeom>
          <a:noFill/>
          <a:ln cap="flat" cmpd="sng" w="9525">
            <a:solidFill>
              <a:srgbClr val="D8D8D8"/>
            </a:solidFill>
            <a:prstDash val="solid"/>
            <a:round/>
            <a:headEnd len="sm" w="sm" type="none"/>
            <a:tailEnd len="sm" w="sm" type="none"/>
          </a:ln>
        </p:spPr>
      </p:cxnSp>
      <p:cxnSp>
        <p:nvCxnSpPr>
          <p:cNvPr id="134" name="Google Shape;134;p17"/>
          <p:cNvCxnSpPr/>
          <p:nvPr/>
        </p:nvCxnSpPr>
        <p:spPr>
          <a:xfrm>
            <a:off x="6567311" y="1715913"/>
            <a:ext cx="0" cy="2810933"/>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nvSpPr>
        <p:spPr>
          <a:xfrm>
            <a:off x="288165" y="692057"/>
            <a:ext cx="3020029" cy="1107996"/>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2400" u="none" cap="none" strike="noStrike">
                <a:solidFill>
                  <a:schemeClr val="lt1"/>
                </a:solidFill>
                <a:latin typeface="Arial"/>
                <a:ea typeface="Arial"/>
                <a:cs typeface="Arial"/>
                <a:sym typeface="Arial"/>
              </a:rPr>
              <a:t>OVER 30 </a:t>
            </a:r>
            <a:br>
              <a:rPr b="0" i="0" lang="en-US" sz="2400" u="none" cap="none" strike="noStrike">
                <a:solidFill>
                  <a:schemeClr val="lt1"/>
                </a:solidFill>
                <a:latin typeface="Arial"/>
                <a:ea typeface="Arial"/>
                <a:cs typeface="Arial"/>
                <a:sym typeface="Arial"/>
              </a:rPr>
            </a:br>
            <a:r>
              <a:rPr b="1" i="0" lang="en-US" sz="2400" u="none" cap="none" strike="noStrike">
                <a:solidFill>
                  <a:schemeClr val="lt1"/>
                </a:solidFill>
                <a:latin typeface="Arial"/>
                <a:ea typeface="Arial"/>
                <a:cs typeface="Arial"/>
                <a:sym typeface="Arial"/>
              </a:rPr>
              <a:t>BILLION-DOLLAR</a:t>
            </a:r>
            <a:r>
              <a:rPr b="0" i="0" lang="en-US" sz="2400" u="none" cap="none" strike="noStrike">
                <a:solidFill>
                  <a:schemeClr val="lt1"/>
                </a:solidFill>
                <a:latin typeface="Arial"/>
                <a:ea typeface="Arial"/>
                <a:cs typeface="Arial"/>
                <a:sym typeface="Arial"/>
              </a:rPr>
              <a:t> BRANDS </a:t>
            </a:r>
            <a:endParaRPr/>
          </a:p>
        </p:txBody>
      </p:sp>
      <p:sp>
        <p:nvSpPr>
          <p:cNvPr id="140" name="Google Shape;140;p18"/>
          <p:cNvSpPr txBox="1"/>
          <p:nvPr/>
        </p:nvSpPr>
        <p:spPr>
          <a:xfrm>
            <a:off x="503664" y="2165252"/>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41" name="Google Shape;141;p18"/>
          <p:cNvSpPr txBox="1"/>
          <p:nvPr/>
        </p:nvSpPr>
        <p:spPr>
          <a:xfrm>
            <a:off x="5754030" y="537174"/>
            <a:ext cx="3122343" cy="1908215"/>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1,700+</a:t>
            </a: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FOODSERVICE &amp; ON-PREMISE CUSTOMERS ACROSS </a:t>
            </a:r>
            <a:r>
              <a:rPr b="1" i="0" lang="en-US" sz="1800" u="none" cap="none" strike="noStrike">
                <a:solidFill>
                  <a:schemeClr val="lt1"/>
                </a:solidFill>
                <a:latin typeface="Arial"/>
                <a:ea typeface="Arial"/>
                <a:cs typeface="Arial"/>
                <a:sym typeface="Arial"/>
              </a:rPr>
              <a:t>500K OUTLETS </a:t>
            </a:r>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
        <p:nvSpPr>
          <p:cNvPr id="142" name="Google Shape;142;p18"/>
          <p:cNvSpPr txBox="1"/>
          <p:nvPr/>
        </p:nvSpPr>
        <p:spPr>
          <a:xfrm>
            <a:off x="457200" y="4707731"/>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43" name="Google Shape;143;p18"/>
          <p:cNvSpPr txBox="1"/>
          <p:nvPr/>
        </p:nvSpPr>
        <p:spPr>
          <a:xfrm>
            <a:off x="6019800" y="2165252"/>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(USA)</a:t>
            </a:r>
            <a:endParaRPr/>
          </a:p>
        </p:txBody>
      </p:sp>
      <p:sp>
        <p:nvSpPr>
          <p:cNvPr id="144" name="Google Shape;144;p18"/>
          <p:cNvSpPr txBox="1"/>
          <p:nvPr/>
        </p:nvSpPr>
        <p:spPr>
          <a:xfrm>
            <a:off x="265771" y="3219666"/>
            <a:ext cx="3020029" cy="1107996"/>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2400" u="none" cap="none" strike="noStrike">
                <a:solidFill>
                  <a:schemeClr val="lt1"/>
                </a:solidFill>
                <a:latin typeface="Arial"/>
                <a:ea typeface="Arial"/>
                <a:cs typeface="Arial"/>
                <a:sym typeface="Arial"/>
              </a:rPr>
              <a:t>2.2 BILLION </a:t>
            </a:r>
            <a:r>
              <a:rPr b="0" i="0" lang="en-US" sz="2400" u="none" cap="none" strike="noStrike">
                <a:solidFill>
                  <a:schemeClr val="lt1"/>
                </a:solidFill>
                <a:latin typeface="Arial"/>
                <a:ea typeface="Arial"/>
                <a:cs typeface="Arial"/>
                <a:sym typeface="Arial"/>
              </a:rPr>
              <a:t>SERVINGS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 DAY </a:t>
            </a:r>
            <a:endParaRPr/>
          </a:p>
        </p:txBody>
      </p:sp>
      <p:sp>
        <p:nvSpPr>
          <p:cNvPr id="145" name="Google Shape;145;p18"/>
          <p:cNvSpPr txBox="1"/>
          <p:nvPr/>
        </p:nvSpPr>
        <p:spPr>
          <a:xfrm>
            <a:off x="5724292" y="3051775"/>
            <a:ext cx="3122343" cy="1323439"/>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a:t>
            </a:r>
            <a:br>
              <a:rPr b="1" i="0" lang="en-US" sz="3000" u="none" cap="none" strike="noStrike">
                <a:solidFill>
                  <a:schemeClr val="lt1"/>
                </a:solidFill>
                <a:latin typeface="Arial"/>
                <a:ea typeface="Arial"/>
                <a:cs typeface="Arial"/>
                <a:sym typeface="Arial"/>
              </a:rPr>
            </a:b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IN CUSTOMER VALUE CREATION FOR </a:t>
            </a:r>
            <a:r>
              <a:rPr b="1" i="0" lang="en-US" sz="1800" u="none" cap="none" strike="noStrike">
                <a:solidFill>
                  <a:schemeClr val="lt1"/>
                </a:solidFill>
                <a:latin typeface="Arial"/>
                <a:ea typeface="Arial"/>
                <a:cs typeface="Arial"/>
                <a:sym typeface="Arial"/>
              </a:rPr>
              <a:t>7 CONSECUTIVE YEARS </a:t>
            </a:r>
            <a:endParaRPr b="1" i="0" sz="2000" u="none" cap="none" strike="noStrike">
              <a:solidFill>
                <a:schemeClr val="lt1"/>
              </a:solidFill>
              <a:latin typeface="Arial"/>
              <a:ea typeface="Arial"/>
              <a:cs typeface="Arial"/>
              <a:sym typeface="Arial"/>
            </a:endParaRPr>
          </a:p>
        </p:txBody>
      </p:sp>
      <p:sp>
        <p:nvSpPr>
          <p:cNvPr id="146" name="Google Shape;146;p18"/>
          <p:cNvSpPr txBox="1"/>
          <p:nvPr/>
        </p:nvSpPr>
        <p:spPr>
          <a:xfrm>
            <a:off x="3746811" y="353180"/>
            <a:ext cx="1687551" cy="55399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~200 </a:t>
            </a:r>
            <a:r>
              <a:rPr b="0" i="0" lang="en-US" sz="1200" u="none" cap="none" strike="noStrike">
                <a:solidFill>
                  <a:schemeClr val="lt1"/>
                </a:solidFill>
                <a:latin typeface="Arial"/>
                <a:ea typeface="Arial"/>
                <a:cs typeface="Arial"/>
                <a:sym typeface="Arial"/>
              </a:rPr>
              <a:t>MASTER BRANDS IN OUR PORTFOLIO </a:t>
            </a:r>
            <a:endParaRPr/>
          </a:p>
        </p:txBody>
      </p:sp>
      <p:sp>
        <p:nvSpPr>
          <p:cNvPr id="147" name="Google Shape;147;p18"/>
          <p:cNvSpPr txBox="1"/>
          <p:nvPr/>
        </p:nvSpPr>
        <p:spPr>
          <a:xfrm>
            <a:off x="3731941" y="4787649"/>
            <a:ext cx="1687551" cy="10772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(USA)</a:t>
            </a:r>
            <a:endParaRPr/>
          </a:p>
        </p:txBody>
      </p:sp>
      <p:sp>
        <p:nvSpPr>
          <p:cNvPr id="148" name="Google Shape;148;p18"/>
          <p:cNvSpPr txBox="1"/>
          <p:nvPr/>
        </p:nvSpPr>
        <p:spPr>
          <a:xfrm>
            <a:off x="3748669" y="1605833"/>
            <a:ext cx="1626220" cy="55399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THE TOP CONSUMER BRAND</a:t>
            </a:r>
            <a:endParaRPr b="0" i="0" sz="1200" u="none" cap="none" strike="noStrike">
              <a:solidFill>
                <a:schemeClr val="lt1"/>
              </a:solidFill>
              <a:latin typeface="Arial"/>
              <a:ea typeface="Arial"/>
              <a:cs typeface="Arial"/>
              <a:sym typeface="Arial"/>
            </a:endParaRPr>
          </a:p>
        </p:txBody>
      </p:sp>
      <p:sp>
        <p:nvSpPr>
          <p:cNvPr id="149" name="Google Shape;149;p18"/>
          <p:cNvSpPr txBox="1"/>
          <p:nvPr/>
        </p:nvSpPr>
        <p:spPr>
          <a:xfrm>
            <a:off x="3796990" y="2261897"/>
            <a:ext cx="1566746" cy="138499"/>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900" u="none" cap="none" strike="noStrike">
                <a:solidFill>
                  <a:schemeClr val="lt1"/>
                </a:solidFill>
                <a:latin typeface="Arial"/>
                <a:ea typeface="Arial"/>
                <a:cs typeface="Arial"/>
                <a:sym typeface="Arial"/>
              </a:rPr>
              <a:t>IN THE WORLD</a:t>
            </a:r>
            <a:endParaRPr/>
          </a:p>
        </p:txBody>
      </p:sp>
      <p:sp>
        <p:nvSpPr>
          <p:cNvPr id="150" name="Google Shape;150;p18"/>
          <p:cNvSpPr txBox="1"/>
          <p:nvPr/>
        </p:nvSpPr>
        <p:spPr>
          <a:xfrm>
            <a:off x="3704063" y="3012746"/>
            <a:ext cx="1687551" cy="36933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500 </a:t>
            </a:r>
            <a:r>
              <a:rPr b="0" i="0" lang="en-US" sz="1200" u="none" cap="none" strike="noStrike">
                <a:solidFill>
                  <a:schemeClr val="lt1"/>
                </a:solidFill>
                <a:latin typeface="Arial"/>
                <a:ea typeface="Arial"/>
                <a:cs typeface="Arial"/>
                <a:sym typeface="Arial"/>
              </a:rPr>
              <a:t>FSOP TEAM MEMBERS IN US </a:t>
            </a:r>
            <a:endParaRPr/>
          </a:p>
        </p:txBody>
      </p:sp>
      <p:sp>
        <p:nvSpPr>
          <p:cNvPr id="151" name="Google Shape;151;p18"/>
          <p:cNvSpPr txBox="1"/>
          <p:nvPr/>
        </p:nvSpPr>
        <p:spPr>
          <a:xfrm>
            <a:off x="3733800" y="4226370"/>
            <a:ext cx="1687551" cy="36933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68 </a:t>
            </a:r>
            <a:r>
              <a:rPr b="0" i="0" lang="en-US" sz="1200" u="none" cap="none" strike="noStrike">
                <a:solidFill>
                  <a:schemeClr val="lt1"/>
                </a:solidFill>
                <a:latin typeface="Arial"/>
                <a:ea typeface="Arial"/>
                <a:cs typeface="Arial"/>
                <a:sym typeface="Arial"/>
              </a:rPr>
              <a:t>BOTTLING PARTNERS </a:t>
            </a:r>
            <a:endParaRPr/>
          </a:p>
        </p:txBody>
      </p:sp>
      <p:sp>
        <p:nvSpPr>
          <p:cNvPr id="152" name="Google Shape;152;p18"/>
          <p:cNvSpPr txBox="1"/>
          <p:nvPr/>
        </p:nvSpPr>
        <p:spPr>
          <a:xfrm>
            <a:off x="3694770" y="1046414"/>
            <a:ext cx="1687551" cy="10772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(GLOBALLY)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nvSpPr>
        <p:spPr>
          <a:xfrm>
            <a:off x="288165" y="692057"/>
            <a:ext cx="3020029" cy="1107996"/>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2400" u="none" cap="none" strike="noStrike">
                <a:solidFill>
                  <a:schemeClr val="lt1"/>
                </a:solidFill>
                <a:latin typeface="Arial"/>
                <a:ea typeface="Arial"/>
                <a:cs typeface="Arial"/>
                <a:sym typeface="Arial"/>
              </a:rPr>
              <a:t>OVER 30 </a:t>
            </a:r>
            <a:br>
              <a:rPr b="0" i="0" lang="en-US" sz="2400" u="none" cap="none" strike="noStrike">
                <a:solidFill>
                  <a:schemeClr val="lt1"/>
                </a:solidFill>
                <a:latin typeface="Arial"/>
                <a:ea typeface="Arial"/>
                <a:cs typeface="Arial"/>
                <a:sym typeface="Arial"/>
              </a:rPr>
            </a:br>
            <a:r>
              <a:rPr b="1" i="0" lang="en-US" sz="2400" u="none" cap="none" strike="noStrike">
                <a:solidFill>
                  <a:schemeClr val="lt1"/>
                </a:solidFill>
                <a:latin typeface="Arial"/>
                <a:ea typeface="Arial"/>
                <a:cs typeface="Arial"/>
                <a:sym typeface="Arial"/>
              </a:rPr>
              <a:t>BILLION-DOLLAR</a:t>
            </a:r>
            <a:r>
              <a:rPr b="0" i="0" lang="en-US" sz="2400" u="none" cap="none" strike="noStrike">
                <a:solidFill>
                  <a:schemeClr val="lt1"/>
                </a:solidFill>
                <a:latin typeface="Arial"/>
                <a:ea typeface="Arial"/>
                <a:cs typeface="Arial"/>
                <a:sym typeface="Arial"/>
              </a:rPr>
              <a:t> BRANDS </a:t>
            </a:r>
            <a:endParaRPr/>
          </a:p>
        </p:txBody>
      </p:sp>
      <p:sp>
        <p:nvSpPr>
          <p:cNvPr id="158" name="Google Shape;158;p19"/>
          <p:cNvSpPr txBox="1"/>
          <p:nvPr/>
        </p:nvSpPr>
        <p:spPr>
          <a:xfrm>
            <a:off x="503664" y="2165252"/>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59" name="Google Shape;159;p19"/>
          <p:cNvSpPr txBox="1"/>
          <p:nvPr/>
        </p:nvSpPr>
        <p:spPr>
          <a:xfrm>
            <a:off x="5754030" y="537174"/>
            <a:ext cx="3122343" cy="1908215"/>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1,700+</a:t>
            </a: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FOODSERVICE &amp; ON-PREMISE CUSTOMERS ACROSS </a:t>
            </a:r>
            <a:r>
              <a:rPr b="1" i="0" lang="en-US" sz="1800" u="none" cap="none" strike="noStrike">
                <a:solidFill>
                  <a:schemeClr val="lt1"/>
                </a:solidFill>
                <a:latin typeface="Arial"/>
                <a:ea typeface="Arial"/>
                <a:cs typeface="Arial"/>
                <a:sym typeface="Arial"/>
              </a:rPr>
              <a:t>500K OUTLETS </a:t>
            </a:r>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
        <p:nvSpPr>
          <p:cNvPr id="160" name="Google Shape;160;p19"/>
          <p:cNvSpPr txBox="1"/>
          <p:nvPr/>
        </p:nvSpPr>
        <p:spPr>
          <a:xfrm>
            <a:off x="457200" y="4707731"/>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61" name="Google Shape;161;p19"/>
          <p:cNvSpPr txBox="1"/>
          <p:nvPr/>
        </p:nvSpPr>
        <p:spPr>
          <a:xfrm>
            <a:off x="6019800" y="2165252"/>
            <a:ext cx="2678058" cy="15388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(USA)</a:t>
            </a:r>
            <a:endParaRPr/>
          </a:p>
        </p:txBody>
      </p:sp>
      <p:sp>
        <p:nvSpPr>
          <p:cNvPr id="162" name="Google Shape;162;p19"/>
          <p:cNvSpPr txBox="1"/>
          <p:nvPr/>
        </p:nvSpPr>
        <p:spPr>
          <a:xfrm>
            <a:off x="265771" y="3219666"/>
            <a:ext cx="3020029" cy="1107996"/>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2400" u="none" cap="none" strike="noStrike">
                <a:solidFill>
                  <a:schemeClr val="lt1"/>
                </a:solidFill>
                <a:latin typeface="Arial"/>
                <a:ea typeface="Arial"/>
                <a:cs typeface="Arial"/>
                <a:sym typeface="Arial"/>
              </a:rPr>
              <a:t>2.2 BILLION </a:t>
            </a:r>
            <a:r>
              <a:rPr b="0" i="0" lang="en-US" sz="2400" u="none" cap="none" strike="noStrike">
                <a:solidFill>
                  <a:schemeClr val="lt1"/>
                </a:solidFill>
                <a:latin typeface="Arial"/>
                <a:ea typeface="Arial"/>
                <a:cs typeface="Arial"/>
                <a:sym typeface="Arial"/>
              </a:rPr>
              <a:t>SERVINGS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 DAY </a:t>
            </a:r>
            <a:endParaRPr/>
          </a:p>
        </p:txBody>
      </p:sp>
      <p:sp>
        <p:nvSpPr>
          <p:cNvPr id="163" name="Google Shape;163;p19"/>
          <p:cNvSpPr txBox="1"/>
          <p:nvPr/>
        </p:nvSpPr>
        <p:spPr>
          <a:xfrm>
            <a:off x="5724292" y="3051775"/>
            <a:ext cx="3122343" cy="1323439"/>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a:t>
            </a:r>
            <a:br>
              <a:rPr b="1" i="0" lang="en-US" sz="3000" u="none" cap="none" strike="noStrike">
                <a:solidFill>
                  <a:schemeClr val="lt1"/>
                </a:solidFill>
                <a:latin typeface="Arial"/>
                <a:ea typeface="Arial"/>
                <a:cs typeface="Arial"/>
                <a:sym typeface="Arial"/>
              </a:rPr>
            </a:b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IN CUSTOMER VALUE CREATION FOR </a:t>
            </a:r>
            <a:r>
              <a:rPr b="1" i="0" lang="en-US" sz="1800" u="none" cap="none" strike="noStrike">
                <a:solidFill>
                  <a:schemeClr val="lt1"/>
                </a:solidFill>
                <a:latin typeface="Arial"/>
                <a:ea typeface="Arial"/>
                <a:cs typeface="Arial"/>
                <a:sym typeface="Arial"/>
              </a:rPr>
              <a:t>7 CONSECUTIVE YEARS </a:t>
            </a:r>
            <a:endParaRPr b="1" i="0" sz="2000" u="none" cap="none" strike="noStrike">
              <a:solidFill>
                <a:schemeClr val="lt1"/>
              </a:solidFill>
              <a:latin typeface="Arial"/>
              <a:ea typeface="Arial"/>
              <a:cs typeface="Arial"/>
              <a:sym typeface="Arial"/>
            </a:endParaRPr>
          </a:p>
        </p:txBody>
      </p:sp>
      <p:sp>
        <p:nvSpPr>
          <p:cNvPr id="164" name="Google Shape;164;p19"/>
          <p:cNvSpPr txBox="1"/>
          <p:nvPr/>
        </p:nvSpPr>
        <p:spPr>
          <a:xfrm>
            <a:off x="3746811" y="353180"/>
            <a:ext cx="1687551" cy="55399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~200 </a:t>
            </a:r>
            <a:r>
              <a:rPr b="0" i="0" lang="en-US" sz="1200" u="none" cap="none" strike="noStrike">
                <a:solidFill>
                  <a:schemeClr val="lt1"/>
                </a:solidFill>
                <a:latin typeface="Arial"/>
                <a:ea typeface="Arial"/>
                <a:cs typeface="Arial"/>
                <a:sym typeface="Arial"/>
              </a:rPr>
              <a:t>MASTER BRANDS IN OUR PORTFOLIO </a:t>
            </a:r>
            <a:endParaRPr/>
          </a:p>
        </p:txBody>
      </p:sp>
      <p:sp>
        <p:nvSpPr>
          <p:cNvPr id="165" name="Google Shape;165;p19"/>
          <p:cNvSpPr txBox="1"/>
          <p:nvPr/>
        </p:nvSpPr>
        <p:spPr>
          <a:xfrm>
            <a:off x="3731941" y="4787649"/>
            <a:ext cx="1687551" cy="10772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(USA)</a:t>
            </a:r>
            <a:endParaRPr/>
          </a:p>
        </p:txBody>
      </p:sp>
      <p:sp>
        <p:nvSpPr>
          <p:cNvPr id="166" name="Google Shape;166;p19"/>
          <p:cNvSpPr txBox="1"/>
          <p:nvPr/>
        </p:nvSpPr>
        <p:spPr>
          <a:xfrm>
            <a:off x="3748669" y="1605833"/>
            <a:ext cx="1626220" cy="553998"/>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THE TOP CONSUMER BRAND</a:t>
            </a:r>
            <a:endParaRPr b="0" i="0" sz="1200" u="none" cap="none" strike="noStrike">
              <a:solidFill>
                <a:schemeClr val="lt1"/>
              </a:solidFill>
              <a:latin typeface="Arial"/>
              <a:ea typeface="Arial"/>
              <a:cs typeface="Arial"/>
              <a:sym typeface="Arial"/>
            </a:endParaRPr>
          </a:p>
        </p:txBody>
      </p:sp>
      <p:sp>
        <p:nvSpPr>
          <p:cNvPr id="167" name="Google Shape;167;p19"/>
          <p:cNvSpPr txBox="1"/>
          <p:nvPr/>
        </p:nvSpPr>
        <p:spPr>
          <a:xfrm>
            <a:off x="3796990" y="2261897"/>
            <a:ext cx="1566746" cy="138499"/>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900" u="none" cap="none" strike="noStrike">
                <a:solidFill>
                  <a:schemeClr val="lt1"/>
                </a:solidFill>
                <a:latin typeface="Arial"/>
                <a:ea typeface="Arial"/>
                <a:cs typeface="Arial"/>
                <a:sym typeface="Arial"/>
              </a:rPr>
              <a:t>IN THE WORLD</a:t>
            </a:r>
            <a:endParaRPr/>
          </a:p>
        </p:txBody>
      </p:sp>
      <p:sp>
        <p:nvSpPr>
          <p:cNvPr id="168" name="Google Shape;168;p19"/>
          <p:cNvSpPr txBox="1"/>
          <p:nvPr/>
        </p:nvSpPr>
        <p:spPr>
          <a:xfrm>
            <a:off x="3704063" y="3012746"/>
            <a:ext cx="1687551" cy="36933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500 </a:t>
            </a:r>
            <a:r>
              <a:rPr b="0" i="0" lang="en-US" sz="1200" u="none" cap="none" strike="noStrike">
                <a:solidFill>
                  <a:schemeClr val="lt1"/>
                </a:solidFill>
                <a:latin typeface="Arial"/>
                <a:ea typeface="Arial"/>
                <a:cs typeface="Arial"/>
                <a:sym typeface="Arial"/>
              </a:rPr>
              <a:t>FSOP TEAM MEMBERS IN US </a:t>
            </a:r>
            <a:endParaRPr/>
          </a:p>
        </p:txBody>
      </p:sp>
      <p:sp>
        <p:nvSpPr>
          <p:cNvPr id="169" name="Google Shape;169;p19"/>
          <p:cNvSpPr txBox="1"/>
          <p:nvPr/>
        </p:nvSpPr>
        <p:spPr>
          <a:xfrm>
            <a:off x="3733800" y="4226370"/>
            <a:ext cx="1687551" cy="36933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68 </a:t>
            </a:r>
            <a:r>
              <a:rPr b="0" i="0" lang="en-US" sz="1200" u="none" cap="none" strike="noStrike">
                <a:solidFill>
                  <a:schemeClr val="lt1"/>
                </a:solidFill>
                <a:latin typeface="Arial"/>
                <a:ea typeface="Arial"/>
                <a:cs typeface="Arial"/>
                <a:sym typeface="Arial"/>
              </a:rPr>
              <a:t>BOTTLING PARTNERS </a:t>
            </a:r>
            <a:endParaRPr/>
          </a:p>
        </p:txBody>
      </p:sp>
      <p:sp>
        <p:nvSpPr>
          <p:cNvPr id="170" name="Google Shape;170;p19"/>
          <p:cNvSpPr txBox="1"/>
          <p:nvPr/>
        </p:nvSpPr>
        <p:spPr>
          <a:xfrm>
            <a:off x="3694770" y="1046414"/>
            <a:ext cx="1687551" cy="107722"/>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(GLOBALLY)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nvSpPr>
        <p:spPr>
          <a:xfrm>
            <a:off x="288165" y="692057"/>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2400" u="none" cap="none" strike="noStrike">
                <a:solidFill>
                  <a:schemeClr val="lt1"/>
                </a:solidFill>
                <a:latin typeface="Arial"/>
                <a:ea typeface="Arial"/>
                <a:cs typeface="Arial"/>
                <a:sym typeface="Arial"/>
              </a:rPr>
              <a:t>OVER 30 </a:t>
            </a:r>
            <a:br>
              <a:rPr b="0" i="0" lang="en-US" sz="2400" u="none" cap="none" strike="noStrike">
                <a:solidFill>
                  <a:schemeClr val="lt1"/>
                </a:solidFill>
                <a:latin typeface="Arial"/>
                <a:ea typeface="Arial"/>
                <a:cs typeface="Arial"/>
                <a:sym typeface="Arial"/>
              </a:rPr>
            </a:br>
            <a:r>
              <a:rPr b="1" i="0" lang="en-US" sz="2400" u="none" cap="none" strike="noStrike">
                <a:solidFill>
                  <a:schemeClr val="lt1"/>
                </a:solidFill>
                <a:latin typeface="Arial"/>
                <a:ea typeface="Arial"/>
                <a:cs typeface="Arial"/>
                <a:sym typeface="Arial"/>
              </a:rPr>
              <a:t>BILLION-DOLLAR</a:t>
            </a:r>
            <a:r>
              <a:rPr b="0" i="0" lang="en-US" sz="2400" u="none" cap="none" strike="noStrike">
                <a:solidFill>
                  <a:schemeClr val="lt1"/>
                </a:solidFill>
                <a:latin typeface="Arial"/>
                <a:ea typeface="Arial"/>
                <a:cs typeface="Arial"/>
                <a:sym typeface="Arial"/>
              </a:rPr>
              <a:t> BRANDS </a:t>
            </a:r>
            <a:endParaRPr/>
          </a:p>
        </p:txBody>
      </p:sp>
      <p:sp>
        <p:nvSpPr>
          <p:cNvPr id="176" name="Google Shape;176;p20"/>
          <p:cNvSpPr txBox="1"/>
          <p:nvPr/>
        </p:nvSpPr>
        <p:spPr>
          <a:xfrm>
            <a:off x="503664"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77" name="Google Shape;177;p20"/>
          <p:cNvSpPr txBox="1"/>
          <p:nvPr/>
        </p:nvSpPr>
        <p:spPr>
          <a:xfrm>
            <a:off x="5754030" y="537174"/>
            <a:ext cx="3122400" cy="190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1,700+</a:t>
            </a: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FOODSERVICE &amp; ON-PREMISE CUSTOMERS ACROSS </a:t>
            </a:r>
            <a:r>
              <a:rPr b="1" i="0" lang="en-US" sz="1800" u="none" cap="none" strike="noStrike">
                <a:solidFill>
                  <a:schemeClr val="lt1"/>
                </a:solidFill>
                <a:latin typeface="Arial"/>
                <a:ea typeface="Arial"/>
                <a:cs typeface="Arial"/>
                <a:sym typeface="Arial"/>
              </a:rPr>
              <a:t>500K OUTLETS </a:t>
            </a:r>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5363" marR="0" rtl="0" algn="ctr">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
        <p:nvSpPr>
          <p:cNvPr id="178" name="Google Shape;178;p20"/>
          <p:cNvSpPr txBox="1"/>
          <p:nvPr/>
        </p:nvSpPr>
        <p:spPr>
          <a:xfrm>
            <a:off x="457200" y="4707731"/>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(GLOBALLY)</a:t>
            </a:r>
            <a:endParaRPr/>
          </a:p>
        </p:txBody>
      </p:sp>
      <p:sp>
        <p:nvSpPr>
          <p:cNvPr id="179" name="Google Shape;179;p20"/>
          <p:cNvSpPr txBox="1"/>
          <p:nvPr/>
        </p:nvSpPr>
        <p:spPr>
          <a:xfrm>
            <a:off x="6019800" y="2165252"/>
            <a:ext cx="2678100" cy="1539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1000" u="none" cap="none" strike="noStrike">
                <a:solidFill>
                  <a:schemeClr val="lt1"/>
                </a:solidFill>
                <a:latin typeface="Arial"/>
                <a:ea typeface="Arial"/>
                <a:cs typeface="Arial"/>
                <a:sym typeface="Arial"/>
              </a:rPr>
              <a:t>(USA)</a:t>
            </a:r>
            <a:endParaRPr/>
          </a:p>
        </p:txBody>
      </p:sp>
      <p:sp>
        <p:nvSpPr>
          <p:cNvPr id="180" name="Google Shape;180;p20"/>
          <p:cNvSpPr txBox="1"/>
          <p:nvPr/>
        </p:nvSpPr>
        <p:spPr>
          <a:xfrm>
            <a:off x="265771" y="3219666"/>
            <a:ext cx="3020100" cy="11082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2400" u="none" cap="none" strike="noStrike">
                <a:solidFill>
                  <a:schemeClr val="lt1"/>
                </a:solidFill>
                <a:latin typeface="Arial"/>
                <a:ea typeface="Arial"/>
                <a:cs typeface="Arial"/>
                <a:sym typeface="Arial"/>
              </a:rPr>
              <a:t>2.2 BILLION </a:t>
            </a:r>
            <a:r>
              <a:rPr b="0" i="0" lang="en-US" sz="2400" u="none" cap="none" strike="noStrike">
                <a:solidFill>
                  <a:schemeClr val="lt1"/>
                </a:solidFill>
                <a:latin typeface="Arial"/>
                <a:ea typeface="Arial"/>
                <a:cs typeface="Arial"/>
                <a:sym typeface="Arial"/>
              </a:rPr>
              <a:t>SERVINGS </a:t>
            </a:r>
            <a:br>
              <a:rPr b="0" i="0" lang="en-US" sz="2400" u="none" cap="none" strike="noStrike">
                <a:solidFill>
                  <a:schemeClr val="lt1"/>
                </a:solidFill>
                <a:latin typeface="Arial"/>
                <a:ea typeface="Arial"/>
                <a:cs typeface="Arial"/>
                <a:sym typeface="Arial"/>
              </a:rPr>
            </a:br>
            <a:r>
              <a:rPr b="0" i="0" lang="en-US" sz="2400" u="none" cap="none" strike="noStrike">
                <a:solidFill>
                  <a:schemeClr val="lt1"/>
                </a:solidFill>
                <a:latin typeface="Arial"/>
                <a:ea typeface="Arial"/>
                <a:cs typeface="Arial"/>
                <a:sym typeface="Arial"/>
              </a:rPr>
              <a:t>A DAY </a:t>
            </a:r>
            <a:endParaRPr/>
          </a:p>
        </p:txBody>
      </p:sp>
      <p:sp>
        <p:nvSpPr>
          <p:cNvPr id="181" name="Google Shape;181;p20"/>
          <p:cNvSpPr txBox="1"/>
          <p:nvPr/>
        </p:nvSpPr>
        <p:spPr>
          <a:xfrm>
            <a:off x="5724292" y="3051775"/>
            <a:ext cx="3122400" cy="1323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3000" u="none" cap="none" strike="noStrike">
                <a:solidFill>
                  <a:schemeClr val="lt1"/>
                </a:solidFill>
                <a:latin typeface="Arial"/>
                <a:ea typeface="Arial"/>
                <a:cs typeface="Arial"/>
                <a:sym typeface="Arial"/>
              </a:rPr>
              <a:t>#1</a:t>
            </a:r>
            <a:br>
              <a:rPr b="1" i="0" lang="en-US" sz="3000" u="none" cap="none" strike="noStrike">
                <a:solidFill>
                  <a:schemeClr val="lt1"/>
                </a:solidFill>
                <a:latin typeface="Arial"/>
                <a:ea typeface="Arial"/>
                <a:cs typeface="Arial"/>
                <a:sym typeface="Arial"/>
              </a:rPr>
            </a:br>
            <a:r>
              <a:rPr b="0" i="0" lang="en-US" sz="2000" u="none" cap="none" strike="noStrike">
                <a:solidFill>
                  <a:schemeClr val="lt1"/>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IN CUSTOMER VALUE CREATION FOR </a:t>
            </a:r>
            <a:r>
              <a:rPr b="1" i="0" lang="en-US" sz="1800" u="none" cap="none" strike="noStrike">
                <a:solidFill>
                  <a:schemeClr val="lt1"/>
                </a:solidFill>
                <a:latin typeface="Arial"/>
                <a:ea typeface="Arial"/>
                <a:cs typeface="Arial"/>
                <a:sym typeface="Arial"/>
              </a:rPr>
              <a:t>7 CONSECUTIVE YEARS </a:t>
            </a:r>
            <a:endParaRPr b="1" i="0" sz="2000" u="none" cap="none" strike="noStrike">
              <a:solidFill>
                <a:schemeClr val="lt1"/>
              </a:solidFill>
              <a:latin typeface="Arial"/>
              <a:ea typeface="Arial"/>
              <a:cs typeface="Arial"/>
              <a:sym typeface="Arial"/>
            </a:endParaRPr>
          </a:p>
        </p:txBody>
      </p:sp>
      <p:sp>
        <p:nvSpPr>
          <p:cNvPr id="182" name="Google Shape;182;p20"/>
          <p:cNvSpPr txBox="1"/>
          <p:nvPr/>
        </p:nvSpPr>
        <p:spPr>
          <a:xfrm>
            <a:off x="3746811" y="353180"/>
            <a:ext cx="1687500" cy="5541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~200 </a:t>
            </a:r>
            <a:r>
              <a:rPr b="0" i="0" lang="en-US" sz="1200" u="none" cap="none" strike="noStrike">
                <a:solidFill>
                  <a:schemeClr val="lt1"/>
                </a:solidFill>
                <a:latin typeface="Arial"/>
                <a:ea typeface="Arial"/>
                <a:cs typeface="Arial"/>
                <a:sym typeface="Arial"/>
              </a:rPr>
              <a:t>MASTER BRANDS IN OUR PORTFOLIO </a:t>
            </a:r>
            <a:endParaRPr/>
          </a:p>
        </p:txBody>
      </p:sp>
      <p:sp>
        <p:nvSpPr>
          <p:cNvPr id="183" name="Google Shape;183;p20"/>
          <p:cNvSpPr txBox="1"/>
          <p:nvPr/>
        </p:nvSpPr>
        <p:spPr>
          <a:xfrm>
            <a:off x="3731941" y="4787649"/>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(USA)</a:t>
            </a:r>
            <a:endParaRPr/>
          </a:p>
        </p:txBody>
      </p:sp>
      <p:sp>
        <p:nvSpPr>
          <p:cNvPr id="184" name="Google Shape;184;p20"/>
          <p:cNvSpPr txBox="1"/>
          <p:nvPr/>
        </p:nvSpPr>
        <p:spPr>
          <a:xfrm>
            <a:off x="3748669" y="1605833"/>
            <a:ext cx="16263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THE TOP CONSUMER BRAND</a:t>
            </a:r>
            <a:endParaRPr b="0" i="0" sz="1200" u="none" cap="none" strike="noStrike">
              <a:solidFill>
                <a:schemeClr val="lt1"/>
              </a:solidFill>
              <a:latin typeface="Arial"/>
              <a:ea typeface="Arial"/>
              <a:cs typeface="Arial"/>
              <a:sym typeface="Arial"/>
            </a:endParaRPr>
          </a:p>
        </p:txBody>
      </p:sp>
      <p:sp>
        <p:nvSpPr>
          <p:cNvPr id="185" name="Google Shape;185;p20"/>
          <p:cNvSpPr txBox="1"/>
          <p:nvPr/>
        </p:nvSpPr>
        <p:spPr>
          <a:xfrm>
            <a:off x="3796990" y="2261897"/>
            <a:ext cx="1566600" cy="1386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900" u="none" cap="none" strike="noStrike">
                <a:solidFill>
                  <a:schemeClr val="lt1"/>
                </a:solidFill>
                <a:latin typeface="Arial"/>
                <a:ea typeface="Arial"/>
                <a:cs typeface="Arial"/>
                <a:sym typeface="Arial"/>
              </a:rPr>
              <a:t>IN THE WORLD</a:t>
            </a:r>
            <a:endParaRPr/>
          </a:p>
        </p:txBody>
      </p:sp>
      <p:sp>
        <p:nvSpPr>
          <p:cNvPr id="186" name="Google Shape;186;p20"/>
          <p:cNvSpPr txBox="1"/>
          <p:nvPr/>
        </p:nvSpPr>
        <p:spPr>
          <a:xfrm>
            <a:off x="3704063" y="3012746"/>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500 </a:t>
            </a:r>
            <a:r>
              <a:rPr b="0" i="0" lang="en-US" sz="1200" u="none" cap="none" strike="noStrike">
                <a:solidFill>
                  <a:schemeClr val="lt1"/>
                </a:solidFill>
                <a:latin typeface="Arial"/>
                <a:ea typeface="Arial"/>
                <a:cs typeface="Arial"/>
                <a:sym typeface="Arial"/>
              </a:rPr>
              <a:t>FSOP TEAM MEMBERS IN US </a:t>
            </a:r>
            <a:endParaRPr/>
          </a:p>
        </p:txBody>
      </p:sp>
      <p:sp>
        <p:nvSpPr>
          <p:cNvPr id="187" name="Google Shape;187;p20"/>
          <p:cNvSpPr txBox="1"/>
          <p:nvPr/>
        </p:nvSpPr>
        <p:spPr>
          <a:xfrm>
            <a:off x="3733800" y="4226370"/>
            <a:ext cx="1687500" cy="3693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1" i="0" lang="en-US" sz="1200" u="none" cap="none" strike="noStrike">
                <a:solidFill>
                  <a:schemeClr val="lt1"/>
                </a:solidFill>
                <a:latin typeface="Arial"/>
                <a:ea typeface="Arial"/>
                <a:cs typeface="Arial"/>
                <a:sym typeface="Arial"/>
              </a:rPr>
              <a:t>68 </a:t>
            </a:r>
            <a:r>
              <a:rPr b="0" i="0" lang="en-US" sz="1200" u="none" cap="none" strike="noStrike">
                <a:solidFill>
                  <a:schemeClr val="lt1"/>
                </a:solidFill>
                <a:latin typeface="Arial"/>
                <a:ea typeface="Arial"/>
                <a:cs typeface="Arial"/>
                <a:sym typeface="Arial"/>
              </a:rPr>
              <a:t>BOTTLING PARTNERS </a:t>
            </a:r>
            <a:endParaRPr/>
          </a:p>
        </p:txBody>
      </p:sp>
      <p:sp>
        <p:nvSpPr>
          <p:cNvPr id="188" name="Google Shape;188;p20"/>
          <p:cNvSpPr txBox="1"/>
          <p:nvPr/>
        </p:nvSpPr>
        <p:spPr>
          <a:xfrm>
            <a:off x="3694770" y="1046414"/>
            <a:ext cx="1687500" cy="107700"/>
          </a:xfrm>
          <a:prstGeom prst="rect">
            <a:avLst/>
          </a:prstGeom>
          <a:noFill/>
          <a:ln>
            <a:noFill/>
          </a:ln>
        </p:spPr>
        <p:txBody>
          <a:bodyPr anchorCtr="0" anchor="t" bIns="0" lIns="0" spcFirstLastPara="1" rIns="0" wrap="square" tIns="0">
            <a:spAutoFit/>
          </a:bodyPr>
          <a:lstStyle/>
          <a:p>
            <a:pPr indent="0" lvl="0" marL="5363" marR="0" rtl="0" algn="ctr">
              <a:spcBef>
                <a:spcPts val="0"/>
              </a:spcBef>
              <a:spcAft>
                <a:spcPts val="0"/>
              </a:spcAft>
              <a:buNone/>
            </a:pPr>
            <a:r>
              <a:rPr b="0" i="0" lang="en-US" sz="700" u="none" cap="none" strike="noStrike">
                <a:solidFill>
                  <a:schemeClr val="lt1"/>
                </a:solidFill>
                <a:latin typeface="Arial"/>
                <a:ea typeface="Arial"/>
                <a:cs typeface="Arial"/>
                <a:sym typeface="Arial"/>
              </a:rPr>
              <a:t>(GLOBALLY)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